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83" r:id="rId5"/>
  </p:sldMasterIdLst>
  <p:sldIdLst>
    <p:sldId id="270" r:id="rId6"/>
    <p:sldId id="271" r:id="rId7"/>
    <p:sldId id="283" r:id="rId8"/>
    <p:sldId id="763" r:id="rId9"/>
    <p:sldId id="768" r:id="rId10"/>
    <p:sldId id="771" r:id="rId11"/>
    <p:sldId id="766" r:id="rId12"/>
    <p:sldId id="769" r:id="rId13"/>
    <p:sldId id="770" r:id="rId14"/>
    <p:sldId id="773" r:id="rId15"/>
    <p:sldId id="772" r:id="rId16"/>
    <p:sldId id="27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17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81"/>
    <p:restoredTop sz="94701"/>
  </p:normalViewPr>
  <p:slideViewPr>
    <p:cSldViewPr snapToGrid="0">
      <p:cViewPr varScale="1">
        <p:scale>
          <a:sx n="110" d="100"/>
          <a:sy n="110" d="100"/>
        </p:scale>
        <p:origin x="9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idge Water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859ED4-9017-1D12-4C76-5EF2A0D85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Cormorant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5A14D1-3E56-3A87-7452-DD2722736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sz="2000" b="0" i="0"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1800" b="0" i="0"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sz="1800" b="0" i="0"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sz="1600" b="0" i="0"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sz="1400" b="0" i="0"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5F2F99-7D39-3841-6F40-42B77406F9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Cormorant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6A3EE4-BFA2-DED1-CD3E-AC8BB61D54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000" b="0" i="0"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1800" b="0" i="0"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sz="1800" b="0" i="0"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sz="1600" b="0" i="0"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sz="1400" b="0" i="0"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758FAC-378D-33E8-8CC4-9D3CCC762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7E8DC-A968-B940-B6FC-2E4B04EECD91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1503A6-F3D6-5787-5E2E-6B36977B3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C5FF2F-48E5-4E88-2014-B5B7D0E33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6DBB4-C685-4D48-A4C3-ECDCB1B56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23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idgewater 2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5F55F1-BBD0-1245-77E5-469F82C01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632BC-2DCE-7843-8812-B11CBAE13721}" type="datetimeFigureOut">
              <a:rPr lang="en-US" smtClean="0"/>
              <a:pPr/>
              <a:t>2/17/2023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01A7FF-2CCE-DD95-4B70-2206107C7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LEARNING WITH PRIDE AND JOY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0D2917-77C8-9AAC-3BCB-533A32380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06C2-AAEF-424B-A253-A735EFA16C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25A2DD7-8632-C919-3464-40B45687E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69325"/>
            <a:ext cx="10515600" cy="1505239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solidFill>
                  <a:srgbClr val="1B172F"/>
                </a:solidFill>
                <a:latin typeface="Cormorant SemiBold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40A0AEF-C590-52D4-4E16-4DCEF80BA4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17164"/>
            <a:ext cx="10515600" cy="3651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>
                <a:solidFill>
                  <a:srgbClr val="1B172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BE113E3-470B-DFD2-8B65-60C3B11A77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4633614"/>
            <a:ext cx="5105400" cy="1462386"/>
          </a:xfrm>
          <a:prstGeom prst="rect">
            <a:avLst/>
          </a:prstGeom>
        </p:spPr>
        <p:txBody>
          <a:bodyPr/>
          <a:lstStyle>
            <a:lvl1pPr>
              <a:defRPr sz="23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22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A2F34F8-9709-ABA0-31C2-4E1CCC9BD5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50000" y="4633614"/>
            <a:ext cx="5003800" cy="1462386"/>
          </a:xfrm>
          <a:prstGeom prst="rect">
            <a:avLst/>
          </a:prstGeom>
        </p:spPr>
        <p:txBody>
          <a:bodyPr/>
          <a:lstStyle>
            <a:lvl1pPr>
              <a:defRPr sz="23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22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939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idgewater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5F55F1-BBD0-1245-77E5-469F82C01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632BC-2DCE-7843-8812-B11CBAE13721}" type="datetimeFigureOut">
              <a:rPr lang="en-US" smtClean="0"/>
              <a:pPr/>
              <a:t>2/17/2023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01A7FF-2CCE-DD95-4B70-2206107C7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LEARNING WITH PRIDE AND JOY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0D2917-77C8-9AAC-3BCB-533A32380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06C2-AAEF-424B-A253-A735EFA16C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25A2DD7-8632-C919-3464-40B45687E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69325"/>
            <a:ext cx="5105400" cy="1505239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solidFill>
                  <a:srgbClr val="1B172F"/>
                </a:solidFill>
                <a:latin typeface="Cormorant SemiBold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40A0AEF-C590-52D4-4E16-4DCEF80BA4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17164"/>
            <a:ext cx="5105400" cy="3651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>
                <a:solidFill>
                  <a:srgbClr val="1B172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A2F34F8-9709-ABA0-31C2-4E1CCC9BD5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50000" y="2269325"/>
            <a:ext cx="5003800" cy="3826675"/>
          </a:xfrm>
          <a:prstGeom prst="rect">
            <a:avLst/>
          </a:prstGeom>
        </p:spPr>
        <p:txBody>
          <a:bodyPr/>
          <a:lstStyle>
            <a:lvl1pPr>
              <a:defRPr sz="23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22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02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5E7F0-6AA8-40CE-87A2-581DCA205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116000-7270-46D0-88BA-F9F702FC1F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468953-1A44-4A0E-BF20-F550E26C2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7CE66-2E20-4C33-B161-5082E22F6CAD}" type="datetimeFigureOut">
              <a:rPr lang="en-GB" smtClean="0"/>
              <a:t>17/02/2023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4D9562-729F-485E-B252-E9441AB0F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3FE35-E3F9-4350-B3D4-A1621AE55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1A024-F172-4E73-A708-3E5712D21E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511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idge Water Full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AC0BCF-4C8B-C1CF-DF48-FB6131D86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921FB-3C95-BC46-B418-84E714A3DB55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E1F320-F454-896A-8C27-2AB42B0E0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031600-D025-E5F9-F912-A089950A5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3F28D-9240-2249-AA01-322B5242819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text, person, indoor, ceiling&#10;&#10;Description automatically generated">
            <a:extLst>
              <a:ext uri="{FF2B5EF4-FFF2-40B4-BE49-F238E27FC236}">
                <a16:creationId xmlns:a16="http://schemas.microsoft.com/office/drawing/2014/main" id="{7B5E2438-31ED-851B-C24A-3552DAE677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85260" y="-1124051"/>
            <a:ext cx="13680962" cy="9120642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C473D93-BD1D-DC58-048F-5DD0A4D8C5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69325"/>
            <a:ext cx="4787900" cy="1505239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latin typeface="Cormorant SemiBold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C96FD5B-E6FA-C181-A705-CC4623A213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17164"/>
            <a:ext cx="4787900" cy="15052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>
                <a:latin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63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idgewater 2 Col Fad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text, person, indoor, ceiling&#10;&#10;Description automatically generated">
            <a:extLst>
              <a:ext uri="{FF2B5EF4-FFF2-40B4-BE49-F238E27FC236}">
                <a16:creationId xmlns:a16="http://schemas.microsoft.com/office/drawing/2014/main" id="{45AAA90F-95AE-637F-FDE6-DB9DD4A89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3785260" y="-1124051"/>
            <a:ext cx="13680962" cy="9120642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5F55F1-BBD0-1245-77E5-469F82C01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632BC-2DCE-7843-8812-B11CBAE13721}" type="datetimeFigureOut">
              <a:rPr lang="en-US" smtClean="0"/>
              <a:pPr/>
              <a:t>2/17/2023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01A7FF-2CCE-DD95-4B70-2206107C7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LEARNING WITH PRIDE AND JOY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0D2917-77C8-9AAC-3BCB-533A32380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06C2-AAEF-424B-A253-A735EFA16C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25A2DD7-8632-C919-3464-40B45687E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69325"/>
            <a:ext cx="10515600" cy="1505239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latin typeface="Cormorant SemiBold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40A0AEF-C590-52D4-4E16-4DCEF80BA4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17164"/>
            <a:ext cx="10515600" cy="3651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>
                <a:latin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BE113E3-470B-DFD2-8B65-60C3B11A77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4633614"/>
            <a:ext cx="5105400" cy="1462386"/>
          </a:xfrm>
          <a:prstGeom prst="rect">
            <a:avLst/>
          </a:prstGeom>
        </p:spPr>
        <p:txBody>
          <a:bodyPr/>
          <a:lstStyle>
            <a:lvl1pPr>
              <a:defRPr sz="2300" b="0" i="0"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2200" b="0" i="0"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A2F34F8-9709-ABA0-31C2-4E1CCC9BD5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50000" y="4633614"/>
            <a:ext cx="5003800" cy="1462386"/>
          </a:xfrm>
          <a:prstGeom prst="rect">
            <a:avLst/>
          </a:prstGeom>
        </p:spPr>
        <p:txBody>
          <a:bodyPr/>
          <a:lstStyle>
            <a:lvl1pPr>
              <a:defRPr sz="2300" b="0" i="0"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2200" b="0" i="0"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idgewater 2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5F55F1-BBD0-1245-77E5-469F82C01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632BC-2DCE-7843-8812-B11CBAE13721}" type="datetimeFigureOut">
              <a:rPr lang="en-US" smtClean="0"/>
              <a:pPr/>
              <a:t>2/17/2023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01A7FF-2CCE-DD95-4B70-2206107C7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LEARNING WITH PRIDE AND JOY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0D2917-77C8-9AAC-3BCB-533A32380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06C2-AAEF-424B-A253-A735EFA16C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25A2DD7-8632-C919-3464-40B45687E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69325"/>
            <a:ext cx="10515600" cy="1505239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latin typeface="Cormorant SemiBold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40A0AEF-C590-52D4-4E16-4DCEF80BA4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17164"/>
            <a:ext cx="10515600" cy="3651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>
                <a:latin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BE113E3-470B-DFD2-8B65-60C3B11A77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4633614"/>
            <a:ext cx="5105400" cy="1462386"/>
          </a:xfrm>
          <a:prstGeom prst="rect">
            <a:avLst/>
          </a:prstGeom>
        </p:spPr>
        <p:txBody>
          <a:bodyPr/>
          <a:lstStyle>
            <a:lvl1pPr>
              <a:defRPr sz="2300" b="0" i="0"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2200" b="0" i="0"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A2F34F8-9709-ABA0-31C2-4E1CCC9BD5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50000" y="4633614"/>
            <a:ext cx="5003800" cy="1462386"/>
          </a:xfrm>
          <a:prstGeom prst="rect">
            <a:avLst/>
          </a:prstGeom>
        </p:spPr>
        <p:txBody>
          <a:bodyPr/>
          <a:lstStyle>
            <a:lvl1pPr>
              <a:defRPr sz="2300" b="0" i="0"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2200" b="0" i="0"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13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idgewater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5F55F1-BBD0-1245-77E5-469F82C01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632BC-2DCE-7843-8812-B11CBAE13721}" type="datetimeFigureOut">
              <a:rPr lang="en-US" smtClean="0"/>
              <a:pPr/>
              <a:t>2/17/2023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01A7FF-2CCE-DD95-4B70-2206107C7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LEARNING WITH PRIDE AND JOY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0D2917-77C8-9AAC-3BCB-533A32380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06C2-AAEF-424B-A253-A735EFA16C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25A2DD7-8632-C919-3464-40B45687E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69325"/>
            <a:ext cx="5105400" cy="1505239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latin typeface="Cormorant SemiBold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40A0AEF-C590-52D4-4E16-4DCEF80BA4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17164"/>
            <a:ext cx="5105400" cy="3651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>
                <a:latin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A2F34F8-9709-ABA0-31C2-4E1CCC9BD5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50000" y="2269325"/>
            <a:ext cx="5003800" cy="3826675"/>
          </a:xfrm>
          <a:prstGeom prst="rect">
            <a:avLst/>
          </a:prstGeom>
        </p:spPr>
        <p:txBody>
          <a:bodyPr/>
          <a:lstStyle>
            <a:lvl1pPr>
              <a:defRPr sz="2300" b="0" i="0"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2200" b="0" i="0"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b="0" i="0"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41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B30BF-1654-0E35-E562-624B52F607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69325"/>
            <a:ext cx="9144000" cy="1505239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solidFill>
                  <a:srgbClr val="1B172F"/>
                </a:solidFill>
                <a:latin typeface="Cormorant SemiBold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D2124A-9BBD-48A6-37DD-57ED4E82B3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17164"/>
            <a:ext cx="9144000" cy="15052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>
                <a:solidFill>
                  <a:srgbClr val="1B172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CE9A32-5967-71F5-9FA2-49E23D004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333C0-7274-C84B-83D3-EBF0A553BC67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85178-4790-238F-9691-FDBB18E0A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43E66-51DE-07AA-54D3-8942DACC2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8EFC-93DA-7B44-B2DA-D5CD98C89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09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idge Water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859ED4-9017-1D12-4C76-5EF2A0D85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rgbClr val="1B172F"/>
                </a:solidFill>
                <a:latin typeface="Cormorant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5A14D1-3E56-3A87-7452-DD2722736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sz="20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18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sz="18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sz="16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sz="14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5F2F99-7D39-3841-6F40-42B77406F9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rgbClr val="1B172F"/>
                </a:solidFill>
                <a:latin typeface="Cormorant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6A3EE4-BFA2-DED1-CD3E-AC8BB61D54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0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18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sz="18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sz="16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sz="14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758FAC-378D-33E8-8CC4-9D3CCC762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7E8DC-A968-B940-B6FC-2E4B04EECD91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1503A6-F3D6-5787-5E2E-6B36977B3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C5FF2F-48E5-4E88-2014-B5B7D0E33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6DBB4-C685-4D48-A4C3-ECDCB1B56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4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idge Water Full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AC0BCF-4C8B-C1CF-DF48-FB6131D86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921FB-3C95-BC46-B418-84E714A3DB55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E1F320-F454-896A-8C27-2AB42B0E0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031600-D025-E5F9-F912-A089950A5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3F28D-9240-2249-AA01-322B5242819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text, person, indoor, ceiling&#10;&#10;Description automatically generated">
            <a:extLst>
              <a:ext uri="{FF2B5EF4-FFF2-40B4-BE49-F238E27FC236}">
                <a16:creationId xmlns:a16="http://schemas.microsoft.com/office/drawing/2014/main" id="{7B5E2438-31ED-851B-C24A-3552DAE677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85260" y="-1124051"/>
            <a:ext cx="13680962" cy="9120642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C473D93-BD1D-DC58-048F-5DD0A4D8C5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69325"/>
            <a:ext cx="4787900" cy="1505239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solidFill>
                  <a:srgbClr val="1B172F"/>
                </a:solidFill>
                <a:latin typeface="Cormorant SemiBold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C96FD5B-E6FA-C181-A705-CC4623A213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17164"/>
            <a:ext cx="4787900" cy="15052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>
                <a:solidFill>
                  <a:srgbClr val="1B172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25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idgewater 2 Col Fad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text, person, indoor, ceiling&#10;&#10;Description automatically generated">
            <a:extLst>
              <a:ext uri="{FF2B5EF4-FFF2-40B4-BE49-F238E27FC236}">
                <a16:creationId xmlns:a16="http://schemas.microsoft.com/office/drawing/2014/main" id="{45AAA90F-95AE-637F-FDE6-DB9DD4A89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3785260" y="-1124051"/>
            <a:ext cx="13680962" cy="9120642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5F55F1-BBD0-1245-77E5-469F82C01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632BC-2DCE-7843-8812-B11CBAE13721}" type="datetimeFigureOut">
              <a:rPr lang="en-US" smtClean="0"/>
              <a:pPr/>
              <a:t>2/17/2023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01A7FF-2CCE-DD95-4B70-2206107C7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LEARNING WITH PRIDE AND JOY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0D2917-77C8-9AAC-3BCB-533A32380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06C2-AAEF-424B-A253-A735EFA16C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25A2DD7-8632-C919-3464-40B45687E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69325"/>
            <a:ext cx="10515600" cy="1505239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solidFill>
                  <a:srgbClr val="1B172F"/>
                </a:solidFill>
                <a:latin typeface="Cormorant SemiBold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40A0AEF-C590-52D4-4E16-4DCEF80BA4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17164"/>
            <a:ext cx="10515600" cy="3651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>
                <a:solidFill>
                  <a:srgbClr val="1B172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BE113E3-470B-DFD2-8B65-60C3B11A77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4633614"/>
            <a:ext cx="5105400" cy="1462386"/>
          </a:xfrm>
          <a:prstGeom prst="rect">
            <a:avLst/>
          </a:prstGeom>
        </p:spPr>
        <p:txBody>
          <a:bodyPr/>
          <a:lstStyle>
            <a:lvl1pPr>
              <a:defRPr sz="23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22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A2F34F8-9709-ABA0-31C2-4E1CCC9BD5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50000" y="4633614"/>
            <a:ext cx="5003800" cy="1462386"/>
          </a:xfrm>
          <a:prstGeom prst="rect">
            <a:avLst/>
          </a:prstGeom>
        </p:spPr>
        <p:txBody>
          <a:bodyPr/>
          <a:lstStyle>
            <a:lvl1pPr>
              <a:defRPr sz="23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1pPr>
            <a:lvl2pPr>
              <a:defRPr sz="2200"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2pPr>
            <a:lvl3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3pPr>
            <a:lvl4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4pPr>
            <a:lvl5pPr>
              <a:defRPr b="0" i="0">
                <a:solidFill>
                  <a:srgbClr val="1B172F"/>
                </a:solidFill>
                <a:latin typeface="Lato Light" panose="020F0402020204030203" pitchFamily="34" charset="0"/>
                <a:cs typeface="Lato Light" panose="020F04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03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B17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CEBFE-B475-9021-FC79-2CCC8A5032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B9A632BC-2DCE-7843-8812-B11CBAE13721}" type="datetimeFigureOut">
              <a:rPr lang="en-US" smtClean="0"/>
              <a:pPr/>
              <a:t>2/17/2023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A9FC4-8CB4-03D4-B599-7C6A3C8D91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n-US" dirty="0"/>
              <a:t>LEARNING WITH PRIDE AND JOY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AEFA2-5A3F-0C07-D7F1-A681FBDABD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010606C2-AAEF-424B-A253-A735EFA16CF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E562F1-B73F-F336-D72F-9471DF1CC9C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98167" y="244861"/>
            <a:ext cx="1936101" cy="151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2859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74" r:id="rId2"/>
    <p:sldLayoutId id="2147483680" r:id="rId3"/>
    <p:sldLayoutId id="2147483682" r:id="rId4"/>
    <p:sldLayoutId id="2147483681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CEBFE-B475-9021-FC79-2CCC8A5032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B9A632BC-2DCE-7843-8812-B11CBAE13721}" type="datetimeFigureOut">
              <a:rPr lang="en-US" smtClean="0"/>
              <a:pPr/>
              <a:t>2/17/2023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A9FC4-8CB4-03D4-B599-7C6A3C8D91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n-US" dirty="0"/>
              <a:t>LEARNING WITH PRIDE AND JOY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AEFA2-5A3F-0C07-D7F1-A681FBDABD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010606C2-AAEF-424B-A253-A735EFA16CF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E562F1-B73F-F336-D72F-9471DF1CC9C6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/>
        </p:blipFill>
        <p:spPr>
          <a:xfrm>
            <a:off x="598167" y="244861"/>
            <a:ext cx="1936100" cy="151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185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97A07-6534-EF5D-C3DA-BD8635443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782" y="1923761"/>
            <a:ext cx="9144000" cy="1505239"/>
          </a:xfrm>
        </p:spPr>
        <p:txBody>
          <a:bodyPr/>
          <a:lstStyle/>
          <a:p>
            <a:r>
              <a:rPr lang="en-US" dirty="0"/>
              <a:t>Using </a:t>
            </a:r>
            <a:r>
              <a:rPr lang="en-US" dirty="0" err="1"/>
              <a:t>Sparx</a:t>
            </a:r>
            <a:r>
              <a:rPr lang="en-US" dirty="0"/>
              <a:t> &amp; </a:t>
            </a:r>
            <a:r>
              <a:rPr lang="en-US" dirty="0" err="1"/>
              <a:t>Maths</a:t>
            </a:r>
            <a:r>
              <a:rPr lang="en-US" dirty="0"/>
              <a:t> Genie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1A6FCA-F2BA-1475-770A-330F7388E5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To help guide your </a:t>
            </a:r>
            <a:r>
              <a:rPr lang="en-US" dirty="0" err="1"/>
              <a:t>Maths</a:t>
            </a:r>
            <a:r>
              <a:rPr lang="en-US" dirty="0"/>
              <a:t> revision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1A9486-0C2B-4F6E-AB9F-F4951E402E49}"/>
              </a:ext>
            </a:extLst>
          </p:cNvPr>
          <p:cNvSpPr txBox="1"/>
          <p:nvPr/>
        </p:nvSpPr>
        <p:spPr>
          <a:xfrm>
            <a:off x="8398933" y="158044"/>
            <a:ext cx="3443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/>
              <a:t>Preparing for Yr. 11 Exams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487C67-082A-4ECD-8467-A0446083B3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413" y="2250821"/>
            <a:ext cx="4174631" cy="40360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07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736C3-3456-447C-9E2D-4203896AA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04B30-1A8E-45A7-9C38-5EDCA5447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914400" lvl="2" indent="0">
              <a:buNone/>
            </a:pPr>
            <a:endParaRPr lang="en-GB" sz="4000" dirty="0"/>
          </a:p>
          <a:p>
            <a:pPr lvl="2"/>
            <a:endParaRPr lang="en-GB" sz="4000" dirty="0"/>
          </a:p>
          <a:p>
            <a:pPr marL="457200" lvl="1" indent="0">
              <a:buNone/>
            </a:pPr>
            <a:endParaRPr lang="en-GB" dirty="0"/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4786D1-F06A-3BF4-0FE0-2C336CE90649}"/>
              </a:ext>
            </a:extLst>
          </p:cNvPr>
          <p:cNvSpPr txBox="1"/>
          <p:nvPr/>
        </p:nvSpPr>
        <p:spPr>
          <a:xfrm>
            <a:off x="9318454" y="2112524"/>
            <a:ext cx="20810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Click ‘</a:t>
            </a:r>
            <a:r>
              <a:rPr lang="en-GB" dirty="0" err="1"/>
              <a:t>ans</a:t>
            </a:r>
            <a:r>
              <a:rPr lang="en-GB" dirty="0"/>
              <a:t>’ for the answers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E80004-4AEC-756A-1A42-746B496E4C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72" b="3560"/>
          <a:stretch/>
        </p:blipFill>
        <p:spPr>
          <a:xfrm>
            <a:off x="880451" y="1978025"/>
            <a:ext cx="7683591" cy="388842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16443F2-60D2-F8BF-6A7A-499CA7F5EA35}"/>
              </a:ext>
            </a:extLst>
          </p:cNvPr>
          <p:cNvCxnSpPr>
            <a:cxnSpLocks/>
          </p:cNvCxnSpPr>
          <p:nvPr/>
        </p:nvCxnSpPr>
        <p:spPr>
          <a:xfrm flipH="1">
            <a:off x="5516185" y="2976732"/>
            <a:ext cx="4073295" cy="6722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6772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736C3-3456-447C-9E2D-4203896AA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04B30-1A8E-45A7-9C38-5EDCA5447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914400" lvl="2" indent="0">
              <a:buNone/>
            </a:pPr>
            <a:endParaRPr lang="en-GB" sz="4000" dirty="0"/>
          </a:p>
          <a:p>
            <a:pPr lvl="2"/>
            <a:endParaRPr lang="en-GB" sz="4000" dirty="0"/>
          </a:p>
          <a:p>
            <a:pPr marL="457200" lvl="1" indent="0">
              <a:buNone/>
            </a:pPr>
            <a:endParaRPr lang="en-GB" dirty="0"/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4786D1-F06A-3BF4-0FE0-2C336CE90649}"/>
              </a:ext>
            </a:extLst>
          </p:cNvPr>
          <p:cNvSpPr txBox="1"/>
          <p:nvPr/>
        </p:nvSpPr>
        <p:spPr>
          <a:xfrm>
            <a:off x="7577288" y="1103259"/>
            <a:ext cx="39279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For any questions that you got wrong you can use the solutions to see where you went wrong</a:t>
            </a:r>
          </a:p>
          <a:p>
            <a:endParaRPr lang="en-GB" dirty="0"/>
          </a:p>
          <a:p>
            <a:r>
              <a:rPr lang="en-GB" dirty="0"/>
              <a:t>For any questions that you left out you can use the solutions to find out how to do it </a:t>
            </a:r>
          </a:p>
          <a:p>
            <a:endParaRPr lang="en-GB" dirty="0"/>
          </a:p>
          <a:p>
            <a:r>
              <a:rPr lang="en-GB" dirty="0"/>
              <a:t>At the end of the paper you might want to change some of the RAG ratings in your Maths PLC depending how you got on with certain questions/topics</a:t>
            </a:r>
          </a:p>
          <a:p>
            <a:endParaRPr lang="en-GB" dirty="0"/>
          </a:p>
          <a:p>
            <a:r>
              <a:rPr lang="en-GB" dirty="0"/>
              <a:t>To revise those topics go back to </a:t>
            </a:r>
            <a:r>
              <a:rPr lang="en-GB" dirty="0" err="1"/>
              <a:t>Sparx</a:t>
            </a:r>
            <a:r>
              <a:rPr lang="en-GB" dirty="0"/>
              <a:t> Maths and click independent learning…</a:t>
            </a:r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64F7C1-03B9-1BB4-F1C3-471CA59968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811" t="18900" r="23907" b="30486"/>
          <a:stretch/>
        </p:blipFill>
        <p:spPr>
          <a:xfrm>
            <a:off x="1102961" y="1711171"/>
            <a:ext cx="6021739" cy="4598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16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3FD41-0A2A-4349-9AAA-506BCAA8A3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29635" y="458455"/>
            <a:ext cx="5105400" cy="1505239"/>
          </a:xfrm>
        </p:spPr>
        <p:txBody>
          <a:bodyPr/>
          <a:lstStyle/>
          <a:p>
            <a:r>
              <a:rPr lang="en-GB" dirty="0"/>
              <a:t>Time to start on </a:t>
            </a:r>
            <a:r>
              <a:rPr lang="en-GB" dirty="0" err="1"/>
              <a:t>Sparx</a:t>
            </a:r>
            <a:r>
              <a:rPr lang="en-GB" dirty="0"/>
              <a:t>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2B3E4-FCB9-4DC1-93D4-DA0D2FA1C3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5776" y="2583938"/>
            <a:ext cx="9826314" cy="1505239"/>
          </a:xfrm>
        </p:spPr>
        <p:txBody>
          <a:bodyPr/>
          <a:lstStyle/>
          <a:p>
            <a:r>
              <a:rPr lang="en-GB" b="0" dirty="0"/>
              <a:t>Get your Maths PLC</a:t>
            </a:r>
          </a:p>
          <a:p>
            <a:r>
              <a:rPr lang="en-GB" b="0" dirty="0"/>
              <a:t>log into </a:t>
            </a:r>
            <a:r>
              <a:rPr lang="en-GB" b="0" dirty="0" err="1"/>
              <a:t>Sparx</a:t>
            </a:r>
            <a:endParaRPr lang="en-GB" b="0" dirty="0"/>
          </a:p>
          <a:p>
            <a:r>
              <a:rPr lang="en-GB" b="0" dirty="0"/>
              <a:t>Click independent learning (bottom left)</a:t>
            </a:r>
          </a:p>
          <a:p>
            <a:r>
              <a:rPr lang="en-GB" b="0" dirty="0"/>
              <a:t>Choose GCSE</a:t>
            </a:r>
          </a:p>
          <a:p>
            <a:r>
              <a:rPr lang="en-GB" b="0" dirty="0"/>
              <a:t>Choose the right level – Higher or Foundation</a:t>
            </a:r>
          </a:p>
          <a:p>
            <a:r>
              <a:rPr lang="en-GB" b="0" dirty="0"/>
              <a:t>Based on your PLC choose which topic you want to revise</a:t>
            </a:r>
          </a:p>
        </p:txBody>
      </p:sp>
    </p:spTree>
    <p:extLst>
      <p:ext uri="{BB962C8B-B14F-4D97-AF65-F5344CB8AC3E}">
        <p14:creationId xmlns:p14="http://schemas.microsoft.com/office/powerpoint/2010/main" val="208851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493CE9E-61DB-4697-8F22-4969A2BD4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674" y="2494865"/>
            <a:ext cx="5105400" cy="1505239"/>
          </a:xfrm>
        </p:spPr>
        <p:txBody>
          <a:bodyPr/>
          <a:lstStyle/>
          <a:p>
            <a:r>
              <a:rPr lang="en-GB" dirty="0"/>
              <a:t>Connecting your Maths PLC and </a:t>
            </a:r>
            <a:r>
              <a:rPr lang="en-GB" dirty="0" err="1"/>
              <a:t>Sparx</a:t>
            </a:r>
            <a:endParaRPr lang="en-GB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176E3F4-0829-4E46-B65E-D7CB49A730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2080" y="5088789"/>
            <a:ext cx="5580924" cy="603312"/>
          </a:xfrm>
        </p:spPr>
        <p:txBody>
          <a:bodyPr/>
          <a:lstStyle/>
          <a:p>
            <a:r>
              <a:rPr lang="en-GB" dirty="0"/>
              <a:t>Filling in the gaps in your knowledge.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2A55F24-116D-44F9-9783-B5AE68BD8F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58238" y="1467555"/>
            <a:ext cx="5580925" cy="3826675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Once you have used your Maths PLC to identify topics where you want to concentrate your revision you can use </a:t>
            </a:r>
            <a:r>
              <a:rPr lang="en-GB" dirty="0" err="1"/>
              <a:t>Sparx</a:t>
            </a:r>
            <a:r>
              <a:rPr lang="en-GB" dirty="0"/>
              <a:t> to practice these topics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Remember you are aiming to fill in the gaps in your knowledge you have identified through your Maths PLC and mock exams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A52DE3-A4FD-4687-8399-3E1F3A0C473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823" y="-131135"/>
            <a:ext cx="2257777" cy="15986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734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8B739A-E09D-4027-89AE-8905E3A94E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16" r="2246" b="8903"/>
          <a:stretch/>
        </p:blipFill>
        <p:spPr>
          <a:xfrm>
            <a:off x="6549129" y="2765819"/>
            <a:ext cx="5357962" cy="2517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4F9F43-C904-415C-8BEC-9DE113E89D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01434" y="167303"/>
            <a:ext cx="7773365" cy="1505239"/>
          </a:xfrm>
        </p:spPr>
        <p:txBody>
          <a:bodyPr/>
          <a:lstStyle/>
          <a:p>
            <a:r>
              <a:rPr lang="en-GB" dirty="0"/>
              <a:t>Reminder ! Where can you find all your PLCs?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23BE29-74C4-45D4-BE91-45BD164812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720" b="5423"/>
          <a:stretch/>
        </p:blipFill>
        <p:spPr>
          <a:xfrm>
            <a:off x="273935" y="2765819"/>
            <a:ext cx="5565106" cy="2986268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2EB6562-93BB-4156-824B-3E06F18BAD02}"/>
              </a:ext>
            </a:extLst>
          </p:cNvPr>
          <p:cNvSpPr/>
          <p:nvPr/>
        </p:nvSpPr>
        <p:spPr>
          <a:xfrm>
            <a:off x="2963890" y="3715473"/>
            <a:ext cx="496940" cy="2430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47B4179-A56D-44AD-A4DA-A6A0F06F30C0}"/>
              </a:ext>
            </a:extLst>
          </p:cNvPr>
          <p:cNvSpPr/>
          <p:nvPr/>
        </p:nvSpPr>
        <p:spPr>
          <a:xfrm>
            <a:off x="2963890" y="2927827"/>
            <a:ext cx="496940" cy="2430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48763B1-B61E-4518-A7F5-467AE25E3DFE}"/>
              </a:ext>
            </a:extLst>
          </p:cNvPr>
          <p:cNvSpPr/>
          <p:nvPr/>
        </p:nvSpPr>
        <p:spPr>
          <a:xfrm>
            <a:off x="6779676" y="3593938"/>
            <a:ext cx="1196706" cy="3646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60390D-20F7-4C93-B31E-083905BB3155}"/>
              </a:ext>
            </a:extLst>
          </p:cNvPr>
          <p:cNvSpPr txBox="1"/>
          <p:nvPr/>
        </p:nvSpPr>
        <p:spPr>
          <a:xfrm>
            <a:off x="381965" y="5960962"/>
            <a:ext cx="5162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 the school website click on ‘</a:t>
            </a:r>
            <a:r>
              <a:rPr lang="en-GB" dirty="0">
                <a:solidFill>
                  <a:schemeClr val="accent1"/>
                </a:solidFill>
              </a:rPr>
              <a:t>our school</a:t>
            </a:r>
            <a:r>
              <a:rPr lang="en-GB" dirty="0"/>
              <a:t>’ and then ‘</a:t>
            </a:r>
            <a:r>
              <a:rPr lang="en-GB" dirty="0">
                <a:solidFill>
                  <a:schemeClr val="accent1"/>
                </a:solidFill>
              </a:rPr>
              <a:t>KS4 subjects</a:t>
            </a:r>
            <a:r>
              <a:rPr lang="en-GB" dirty="0"/>
              <a:t>’.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BDE935-4C4A-4817-881C-4E1381F33434}"/>
              </a:ext>
            </a:extLst>
          </p:cNvPr>
          <p:cNvSpPr txBox="1"/>
          <p:nvPr/>
        </p:nvSpPr>
        <p:spPr>
          <a:xfrm>
            <a:off x="6775816" y="5866219"/>
            <a:ext cx="5162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 the KS4 page, you will see a list of all the </a:t>
            </a:r>
            <a:r>
              <a:rPr lang="en-GB" dirty="0">
                <a:solidFill>
                  <a:schemeClr val="accent1"/>
                </a:solidFill>
              </a:rPr>
              <a:t>subjects</a:t>
            </a:r>
            <a:r>
              <a:rPr lang="en-GB" dirty="0"/>
              <a:t>. Underneath each subject will be the </a:t>
            </a:r>
            <a:r>
              <a:rPr lang="en-GB" dirty="0">
                <a:solidFill>
                  <a:schemeClr val="accent1"/>
                </a:solidFill>
              </a:rPr>
              <a:t>PLC link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935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FCE0187-935A-1B59-74BC-121C545F60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87" b="3806"/>
          <a:stretch/>
        </p:blipFill>
        <p:spPr>
          <a:xfrm>
            <a:off x="3363546" y="574780"/>
            <a:ext cx="8271729" cy="40896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0F9B9DE-1A01-9A2F-338C-40DF2CCACDE5}"/>
              </a:ext>
            </a:extLst>
          </p:cNvPr>
          <p:cNvSpPr txBox="1"/>
          <p:nvPr/>
        </p:nvSpPr>
        <p:spPr>
          <a:xfrm>
            <a:off x="5577130" y="5957834"/>
            <a:ext cx="2691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Click independent learning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5419AAC-7782-6B34-A54E-B1672F993F6F}"/>
              </a:ext>
            </a:extLst>
          </p:cNvPr>
          <p:cNvCxnSpPr/>
          <p:nvPr/>
        </p:nvCxnSpPr>
        <p:spPr>
          <a:xfrm flipH="1" flipV="1">
            <a:off x="3973107" y="4517887"/>
            <a:ext cx="1296140" cy="16246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5350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195887-AFC2-83C9-9A47-3DEF3D0AB7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43" b="4207"/>
          <a:stretch/>
        </p:blipFill>
        <p:spPr>
          <a:xfrm>
            <a:off x="2625783" y="582836"/>
            <a:ext cx="8562177" cy="43081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39353C-F8A7-0636-E1D0-4AF41C758A6E}"/>
              </a:ext>
            </a:extLst>
          </p:cNvPr>
          <p:cNvSpPr txBox="1"/>
          <p:nvPr/>
        </p:nvSpPr>
        <p:spPr>
          <a:xfrm>
            <a:off x="1472725" y="5500358"/>
            <a:ext cx="363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1) Choose ‘GCSE’ for your curriculum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3407049-529D-1CF5-B719-667B7CEBB57B}"/>
              </a:ext>
            </a:extLst>
          </p:cNvPr>
          <p:cNvCxnSpPr>
            <a:cxnSpLocks/>
          </p:cNvCxnSpPr>
          <p:nvPr/>
        </p:nvCxnSpPr>
        <p:spPr>
          <a:xfrm flipV="1">
            <a:off x="2459220" y="1818526"/>
            <a:ext cx="4650497" cy="36818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5B13E17-7F0A-13F7-16B1-A3FFD6A15401}"/>
              </a:ext>
            </a:extLst>
          </p:cNvPr>
          <p:cNvSpPr txBox="1"/>
          <p:nvPr/>
        </p:nvSpPr>
        <p:spPr>
          <a:xfrm>
            <a:off x="8041828" y="5176703"/>
            <a:ext cx="3586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2) Choose the right level of difficulty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614A57C-415A-FC12-EBF3-17FF5372075F}"/>
              </a:ext>
            </a:extLst>
          </p:cNvPr>
          <p:cNvCxnSpPr>
            <a:cxnSpLocks/>
          </p:cNvCxnSpPr>
          <p:nvPr/>
        </p:nvCxnSpPr>
        <p:spPr>
          <a:xfrm flipH="1" flipV="1">
            <a:off x="8983367" y="1818526"/>
            <a:ext cx="1457521" cy="3444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7543139-448F-C61E-9910-C0494F7AF567}"/>
              </a:ext>
            </a:extLst>
          </p:cNvPr>
          <p:cNvSpPr txBox="1"/>
          <p:nvPr/>
        </p:nvSpPr>
        <p:spPr>
          <a:xfrm>
            <a:off x="7002229" y="5901317"/>
            <a:ext cx="3109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3) Choose which topic to revise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A01248B-117C-D44C-8C08-49937CA097F2}"/>
              </a:ext>
            </a:extLst>
          </p:cNvPr>
          <p:cNvCxnSpPr>
            <a:cxnSpLocks/>
          </p:cNvCxnSpPr>
          <p:nvPr/>
        </p:nvCxnSpPr>
        <p:spPr>
          <a:xfrm flipH="1" flipV="1">
            <a:off x="7191911" y="4044589"/>
            <a:ext cx="767723" cy="1728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72A6A34-96BB-4801-B88C-FDF4772AFC38}"/>
              </a:ext>
            </a:extLst>
          </p:cNvPr>
          <p:cNvSpPr txBox="1"/>
          <p:nvPr/>
        </p:nvSpPr>
        <p:spPr>
          <a:xfrm>
            <a:off x="1213854" y="6382102"/>
            <a:ext cx="8766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4) After you have revised the topic you might want to change its RAG rating on your PLC…?</a:t>
            </a:r>
          </a:p>
        </p:txBody>
      </p:sp>
    </p:spTree>
    <p:extLst>
      <p:ext uri="{BB962C8B-B14F-4D97-AF65-F5344CB8AC3E}">
        <p14:creationId xmlns:p14="http://schemas.microsoft.com/office/powerpoint/2010/main" val="1517582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AC74C-3AA0-4C8E-A35A-B267A35BDE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0447" y="1046700"/>
            <a:ext cx="9144000" cy="1505239"/>
          </a:xfrm>
        </p:spPr>
        <p:txBody>
          <a:bodyPr/>
          <a:lstStyle/>
          <a:p>
            <a:r>
              <a:rPr lang="en-GB" dirty="0" err="1"/>
              <a:t>Mathsgenie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93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E8CDD4-0113-3611-BA62-4A231B06F9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861" r="728" b="3948"/>
          <a:stretch/>
        </p:blipFill>
        <p:spPr>
          <a:xfrm>
            <a:off x="821135" y="2142751"/>
            <a:ext cx="8610049" cy="43513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4786D1-F06A-3BF4-0FE0-2C336CE90649}"/>
              </a:ext>
            </a:extLst>
          </p:cNvPr>
          <p:cNvSpPr txBox="1"/>
          <p:nvPr/>
        </p:nvSpPr>
        <p:spPr>
          <a:xfrm>
            <a:off x="9721049" y="2547891"/>
            <a:ext cx="17459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Choose EDEXCEL</a:t>
            </a:r>
          </a:p>
          <a:p>
            <a:r>
              <a:rPr lang="en-GB" dirty="0"/>
              <a:t>GCSE Papers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5C560F4-FFE5-A03D-CB83-368DA38562E1}"/>
              </a:ext>
            </a:extLst>
          </p:cNvPr>
          <p:cNvCxnSpPr/>
          <p:nvPr/>
        </p:nvCxnSpPr>
        <p:spPr>
          <a:xfrm flipH="1">
            <a:off x="4571354" y="2769833"/>
            <a:ext cx="5007652" cy="13227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0028CF3-DE5E-4153-A669-31E615CDB84C}"/>
              </a:ext>
            </a:extLst>
          </p:cNvPr>
          <p:cNvSpPr txBox="1"/>
          <p:nvPr/>
        </p:nvSpPr>
        <p:spPr>
          <a:xfrm>
            <a:off x="4304855" y="525729"/>
            <a:ext cx="61974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Using </a:t>
            </a:r>
            <a:r>
              <a:rPr lang="en-GB" sz="2800" dirty="0" err="1"/>
              <a:t>Mathsgenie</a:t>
            </a:r>
            <a:r>
              <a:rPr lang="en-GB" sz="2800" dirty="0"/>
              <a:t> to practice past papers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CFD854D-D90C-44D5-9E2A-3FB48EE97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286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736C3-3456-447C-9E2D-4203896AA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04B30-1A8E-45A7-9C38-5EDCA5447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914400" lvl="2" indent="0">
              <a:buNone/>
            </a:pPr>
            <a:endParaRPr lang="en-GB" sz="4000" dirty="0"/>
          </a:p>
          <a:p>
            <a:pPr lvl="2"/>
            <a:endParaRPr lang="en-GB" sz="4000" dirty="0"/>
          </a:p>
          <a:p>
            <a:pPr marL="457200" lvl="1" indent="0">
              <a:buNone/>
            </a:pPr>
            <a:endParaRPr lang="en-GB" dirty="0"/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4786D1-F06A-3BF4-0FE0-2C336CE90649}"/>
              </a:ext>
            </a:extLst>
          </p:cNvPr>
          <p:cNvSpPr txBox="1"/>
          <p:nvPr/>
        </p:nvSpPr>
        <p:spPr>
          <a:xfrm>
            <a:off x="9888992" y="2551837"/>
            <a:ext cx="20810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Choose a paper</a:t>
            </a:r>
          </a:p>
          <a:p>
            <a:endParaRPr lang="en-GB" dirty="0"/>
          </a:p>
          <a:p>
            <a:r>
              <a:rPr lang="en-GB" dirty="0"/>
              <a:t>There are Higher papers too if you scroll down</a:t>
            </a:r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E80004-4AEC-756A-1A42-746B496E4C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72" b="3560"/>
          <a:stretch/>
        </p:blipFill>
        <p:spPr>
          <a:xfrm>
            <a:off x="732621" y="1776549"/>
            <a:ext cx="7902378" cy="3999141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16443F2-60D2-F8BF-6A7A-499CA7F5EA35}"/>
              </a:ext>
            </a:extLst>
          </p:cNvPr>
          <p:cNvCxnSpPr/>
          <p:nvPr/>
        </p:nvCxnSpPr>
        <p:spPr>
          <a:xfrm flipH="1">
            <a:off x="3713297" y="2799962"/>
            <a:ext cx="6175695" cy="7514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4685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736C3-3456-447C-9E2D-4203896AA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GB" b="1" dirty="0">
                <a:solidFill>
                  <a:srgbClr val="FF0000"/>
                </a:solidFill>
              </a:rPr>
            </a:b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04B30-1A8E-45A7-9C38-5EDCA5447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914400" lvl="2" indent="0">
              <a:buNone/>
            </a:pPr>
            <a:endParaRPr lang="en-GB" sz="4000" dirty="0"/>
          </a:p>
          <a:p>
            <a:pPr lvl="2"/>
            <a:endParaRPr lang="en-GB" sz="4000" dirty="0"/>
          </a:p>
          <a:p>
            <a:pPr marL="457200" lvl="1" indent="0">
              <a:buNone/>
            </a:pPr>
            <a:endParaRPr lang="en-GB" dirty="0"/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4786D1-F06A-3BF4-0FE0-2C336CE90649}"/>
              </a:ext>
            </a:extLst>
          </p:cNvPr>
          <p:cNvSpPr txBox="1"/>
          <p:nvPr/>
        </p:nvSpPr>
        <p:spPr>
          <a:xfrm>
            <a:off x="7359937" y="1234868"/>
            <a:ext cx="39279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Work through the questions in the back of your maths book</a:t>
            </a:r>
          </a:p>
          <a:p>
            <a:endParaRPr lang="en-GB" dirty="0"/>
          </a:p>
          <a:p>
            <a:r>
              <a:rPr lang="en-GB" dirty="0"/>
              <a:t>You don’t need to print the past paper out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D853C6-DC94-357C-3D7B-8715F1DBCD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317" t="11485" r="21510" b="5324"/>
          <a:stretch/>
        </p:blipFill>
        <p:spPr>
          <a:xfrm>
            <a:off x="2855684" y="1234868"/>
            <a:ext cx="373561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635659"/>
      </p:ext>
    </p:extLst>
  </p:cSld>
  <p:clrMapOvr>
    <a:masterClrMapping/>
  </p:clrMapOvr>
</p:sld>
</file>

<file path=ppt/theme/theme1.xml><?xml version="1.0" encoding="utf-8"?>
<a:theme xmlns:a="http://schemas.openxmlformats.org/drawingml/2006/main" name="Bridgewater Blue 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ridgewater Whi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f3d6311-85f8-4d96-bc40-d3fa8cce61d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AED9759BF59743839A389AB3D4AB53" ma:contentTypeVersion="13" ma:contentTypeDescription="Create a new document." ma:contentTypeScope="" ma:versionID="e718415365c4ff640053237499db315a">
  <xsd:schema xmlns:xsd="http://www.w3.org/2001/XMLSchema" xmlns:xs="http://www.w3.org/2001/XMLSchema" xmlns:p="http://schemas.microsoft.com/office/2006/metadata/properties" xmlns:ns3="5f3d6311-85f8-4d96-bc40-d3fa8cce61d5" xmlns:ns4="f4d4e1ee-4e40-46d8-ba06-6d59fdb78b7b" targetNamespace="http://schemas.microsoft.com/office/2006/metadata/properties" ma:root="true" ma:fieldsID="60f5ad244b1cdef23bdb8ebca35a0f30" ns3:_="" ns4:_="">
    <xsd:import namespace="5f3d6311-85f8-4d96-bc40-d3fa8cce61d5"/>
    <xsd:import namespace="f4d4e1ee-4e40-46d8-ba06-6d59fdb78b7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3d6311-85f8-4d96-bc40-d3fa8cce61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d4e1ee-4e40-46d8-ba06-6d59fdb78b7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ACA9BF-A69B-471C-971A-346E1DEE03D3}">
  <ds:schemaRefs>
    <ds:schemaRef ds:uri="5f3d6311-85f8-4d96-bc40-d3fa8cce61d5"/>
    <ds:schemaRef ds:uri="http://purl.org/dc/dcmitype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f4d4e1ee-4e40-46d8-ba06-6d59fdb78b7b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2929F0F-5690-49FA-AAB4-8661251D8B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BAE20FB-51B8-45F4-A8FD-CEDEDAE16B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3d6311-85f8-4d96-bc40-d3fa8cce61d5"/>
    <ds:schemaRef ds:uri="f4d4e1ee-4e40-46d8-ba06-6d59fdb78b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</TotalTime>
  <Words>348</Words>
  <Application>Microsoft Office PowerPoint</Application>
  <PresentationFormat>Widescreen</PresentationFormat>
  <Paragraphs>54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Cormorant SemiBold</vt:lpstr>
      <vt:lpstr>Lato</vt:lpstr>
      <vt:lpstr>Lato Light</vt:lpstr>
      <vt:lpstr>Bridgewater Blue </vt:lpstr>
      <vt:lpstr>Bridgewater White</vt:lpstr>
      <vt:lpstr>Using Sparx &amp; Maths Genie</vt:lpstr>
      <vt:lpstr>Connecting your Maths PLC and Sparx</vt:lpstr>
      <vt:lpstr>Reminder ! Where can you find all your PLCs?</vt:lpstr>
      <vt:lpstr>PowerPoint Presentation</vt:lpstr>
      <vt:lpstr>PowerPoint Presentation</vt:lpstr>
      <vt:lpstr>Mathsgenie</vt:lpstr>
      <vt:lpstr>PowerPoint Presentation</vt:lpstr>
      <vt:lpstr>PowerPoint Presentation</vt:lpstr>
      <vt:lpstr> </vt:lpstr>
      <vt:lpstr>PowerPoint Presentation</vt:lpstr>
      <vt:lpstr>PowerPoint Presentation</vt:lpstr>
      <vt:lpstr>Time to start on Sparx…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 Shorrock</dc:creator>
  <cp:lastModifiedBy>Mr. P. Jones</cp:lastModifiedBy>
  <cp:revision>24</cp:revision>
  <dcterms:created xsi:type="dcterms:W3CDTF">2022-11-29T09:30:02Z</dcterms:created>
  <dcterms:modified xsi:type="dcterms:W3CDTF">2023-02-17T08:24:20Z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0x01010058AED9759BF59743839A389AB3D4AB53</vt:lpwstr>
  </property>
</Properties>
</file>