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601200" cy="12801600" type="A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rs. L. Hyde" initials="MLH" lastIdx="1" clrIdx="0">
    <p:extLst>
      <p:ext uri="{19B8F6BF-5375-455C-9EA6-DF929625EA0E}">
        <p15:presenceInfo xmlns:p15="http://schemas.microsoft.com/office/powerpoint/2012/main" userId="S-1-5-21-1380725192-2703233157-2235352154-38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7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795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44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67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60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45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87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02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86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16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3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89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CF00F-600A-4D05-B5FE-9A280FAF0F70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7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16ED8C3-7B5C-429C-B98B-7D64F8473C79}"/>
              </a:ext>
            </a:extLst>
          </p:cNvPr>
          <p:cNvSpPr/>
          <p:nvPr/>
        </p:nvSpPr>
        <p:spPr>
          <a:xfrm>
            <a:off x="1017176" y="1082770"/>
            <a:ext cx="8017824" cy="10587984"/>
          </a:xfrm>
          <a:custGeom>
            <a:avLst/>
            <a:gdLst>
              <a:gd name="connsiteX0" fmla="*/ 6818027 w 8017824"/>
              <a:gd name="connsiteY0" fmla="*/ 9776332 h 10587984"/>
              <a:gd name="connsiteX1" fmla="*/ 6484242 w 8017824"/>
              <a:gd name="connsiteY1" fmla="*/ 10110117 h 10587984"/>
              <a:gd name="connsiteX2" fmla="*/ 6818027 w 8017824"/>
              <a:gd name="connsiteY2" fmla="*/ 10443902 h 10587984"/>
              <a:gd name="connsiteX3" fmla="*/ 7151812 w 8017824"/>
              <a:gd name="connsiteY3" fmla="*/ 10110117 h 10587984"/>
              <a:gd name="connsiteX4" fmla="*/ 6818027 w 8017824"/>
              <a:gd name="connsiteY4" fmla="*/ 9776332 h 10587984"/>
              <a:gd name="connsiteX5" fmla="*/ 1685982 w 8017824"/>
              <a:gd name="connsiteY5" fmla="*/ 7550170 h 10587984"/>
              <a:gd name="connsiteX6" fmla="*/ 1352197 w 8017824"/>
              <a:gd name="connsiteY6" fmla="*/ 7883955 h 10587984"/>
              <a:gd name="connsiteX7" fmla="*/ 1685982 w 8017824"/>
              <a:gd name="connsiteY7" fmla="*/ 8217740 h 10587984"/>
              <a:gd name="connsiteX8" fmla="*/ 2019766 w 8017824"/>
              <a:gd name="connsiteY8" fmla="*/ 7883955 h 10587984"/>
              <a:gd name="connsiteX9" fmla="*/ 1685982 w 8017824"/>
              <a:gd name="connsiteY9" fmla="*/ 7550170 h 10587984"/>
              <a:gd name="connsiteX10" fmla="*/ 6818026 w 8017824"/>
              <a:gd name="connsiteY10" fmla="*/ 5313230 h 10587984"/>
              <a:gd name="connsiteX11" fmla="*/ 6484241 w 8017824"/>
              <a:gd name="connsiteY11" fmla="*/ 5647015 h 10587984"/>
              <a:gd name="connsiteX12" fmla="*/ 6818026 w 8017824"/>
              <a:gd name="connsiteY12" fmla="*/ 5980800 h 10587984"/>
              <a:gd name="connsiteX13" fmla="*/ 7151811 w 8017824"/>
              <a:gd name="connsiteY13" fmla="*/ 5647015 h 10587984"/>
              <a:gd name="connsiteX14" fmla="*/ 6818026 w 8017824"/>
              <a:gd name="connsiteY14" fmla="*/ 5313230 h 10587984"/>
              <a:gd name="connsiteX15" fmla="*/ 1685982 w 8017824"/>
              <a:gd name="connsiteY15" fmla="*/ 3072256 h 10587984"/>
              <a:gd name="connsiteX16" fmla="*/ 1352197 w 8017824"/>
              <a:gd name="connsiteY16" fmla="*/ 3406041 h 10587984"/>
              <a:gd name="connsiteX17" fmla="*/ 1685982 w 8017824"/>
              <a:gd name="connsiteY17" fmla="*/ 3739825 h 10587984"/>
              <a:gd name="connsiteX18" fmla="*/ 2019767 w 8017824"/>
              <a:gd name="connsiteY18" fmla="*/ 3406041 h 10587984"/>
              <a:gd name="connsiteX19" fmla="*/ 1685982 w 8017824"/>
              <a:gd name="connsiteY19" fmla="*/ 3072256 h 10587984"/>
              <a:gd name="connsiteX20" fmla="*/ 6634774 w 8017824"/>
              <a:gd name="connsiteY20" fmla="*/ 850129 h 10587984"/>
              <a:gd name="connsiteX21" fmla="*/ 6300989 w 8017824"/>
              <a:gd name="connsiteY21" fmla="*/ 1183914 h 10587984"/>
              <a:gd name="connsiteX22" fmla="*/ 6634774 w 8017824"/>
              <a:gd name="connsiteY22" fmla="*/ 1517699 h 10587984"/>
              <a:gd name="connsiteX23" fmla="*/ 6968559 w 8017824"/>
              <a:gd name="connsiteY23" fmla="*/ 1183914 h 10587984"/>
              <a:gd name="connsiteX24" fmla="*/ 6634774 w 8017824"/>
              <a:gd name="connsiteY24" fmla="*/ 850129 h 10587984"/>
              <a:gd name="connsiteX25" fmla="*/ 10222 w 8017824"/>
              <a:gd name="connsiteY25" fmla="*/ 0 h 10587984"/>
              <a:gd name="connsiteX26" fmla="*/ 552260 w 8017824"/>
              <a:gd name="connsiteY26" fmla="*/ 0 h 10587984"/>
              <a:gd name="connsiteX27" fmla="*/ 548897 w 8017824"/>
              <a:gd name="connsiteY27" fmla="*/ 42851 h 10587984"/>
              <a:gd name="connsiteX28" fmla="*/ 1205931 w 8017824"/>
              <a:gd name="connsiteY28" fmla="*/ 834130 h 10587984"/>
              <a:gd name="connsiteX29" fmla="*/ 1210817 w 8017824"/>
              <a:gd name="connsiteY29" fmla="*/ 833833 h 10587984"/>
              <a:gd name="connsiteX30" fmla="*/ 1213280 w 8017824"/>
              <a:gd name="connsiteY30" fmla="*/ 834132 h 10587984"/>
              <a:gd name="connsiteX31" fmla="*/ 1797544 w 8017824"/>
              <a:gd name="connsiteY31" fmla="*/ 834132 h 10587984"/>
              <a:gd name="connsiteX32" fmla="*/ 1797544 w 8017824"/>
              <a:gd name="connsiteY32" fmla="*/ 834346 h 10587984"/>
              <a:gd name="connsiteX33" fmla="*/ 6314869 w 8017824"/>
              <a:gd name="connsiteY33" fmla="*/ 834346 h 10587984"/>
              <a:gd name="connsiteX34" fmla="*/ 6372410 w 8017824"/>
              <a:gd name="connsiteY34" fmla="*/ 786870 h 10587984"/>
              <a:gd name="connsiteX35" fmla="*/ 6637004 w 8017824"/>
              <a:gd name="connsiteY35" fmla="*/ 706048 h 10587984"/>
              <a:gd name="connsiteX36" fmla="*/ 6971638 w 8017824"/>
              <a:gd name="connsiteY36" fmla="*/ 844657 h 10587984"/>
              <a:gd name="connsiteX37" fmla="*/ 6977950 w 8017824"/>
              <a:gd name="connsiteY37" fmla="*/ 852308 h 10587984"/>
              <a:gd name="connsiteX38" fmla="*/ 7041151 w 8017824"/>
              <a:gd name="connsiteY38" fmla="*/ 863704 h 10587984"/>
              <a:gd name="connsiteX39" fmla="*/ 8017824 w 8017824"/>
              <a:gd name="connsiteY39" fmla="*/ 2279496 h 10587984"/>
              <a:gd name="connsiteX40" fmla="*/ 6794635 w 8017824"/>
              <a:gd name="connsiteY40" fmla="*/ 3724647 h 10587984"/>
              <a:gd name="connsiteX41" fmla="*/ 6792198 w 8017824"/>
              <a:gd name="connsiteY41" fmla="*/ 3724466 h 10587984"/>
              <a:gd name="connsiteX42" fmla="*/ 6792198 w 8017824"/>
              <a:gd name="connsiteY42" fmla="*/ 3724647 h 10587984"/>
              <a:gd name="connsiteX43" fmla="*/ 2041117 w 8017824"/>
              <a:gd name="connsiteY43" fmla="*/ 3724647 h 10587984"/>
              <a:gd name="connsiteX44" fmla="*/ 2030670 w 8017824"/>
              <a:gd name="connsiteY44" fmla="*/ 3737309 h 10587984"/>
              <a:gd name="connsiteX45" fmla="*/ 1696037 w 8017824"/>
              <a:gd name="connsiteY45" fmla="*/ 3875918 h 10587984"/>
              <a:gd name="connsiteX46" fmla="*/ 1361403 w 8017824"/>
              <a:gd name="connsiteY46" fmla="*/ 3737309 h 10587984"/>
              <a:gd name="connsiteX47" fmla="*/ 1350956 w 8017824"/>
              <a:gd name="connsiteY47" fmla="*/ 3724647 h 10587984"/>
              <a:gd name="connsiteX48" fmla="*/ 1155941 w 8017824"/>
              <a:gd name="connsiteY48" fmla="*/ 3724647 h 10587984"/>
              <a:gd name="connsiteX49" fmla="*/ 1155941 w 8017824"/>
              <a:gd name="connsiteY49" fmla="*/ 3723524 h 10587984"/>
              <a:gd name="connsiteX50" fmla="*/ 1130328 w 8017824"/>
              <a:gd name="connsiteY50" fmla="*/ 3725081 h 10587984"/>
              <a:gd name="connsiteX51" fmla="*/ 540472 w 8017824"/>
              <a:gd name="connsiteY51" fmla="*/ 4512276 h 10587984"/>
              <a:gd name="connsiteX52" fmla="*/ 1197506 w 8017824"/>
              <a:gd name="connsiteY52" fmla="*/ 5303555 h 10587984"/>
              <a:gd name="connsiteX53" fmla="*/ 1202392 w 8017824"/>
              <a:gd name="connsiteY53" fmla="*/ 5303258 h 10587984"/>
              <a:gd name="connsiteX54" fmla="*/ 1204855 w 8017824"/>
              <a:gd name="connsiteY54" fmla="*/ 5303557 h 10587984"/>
              <a:gd name="connsiteX55" fmla="*/ 2203443 w 8017824"/>
              <a:gd name="connsiteY55" fmla="*/ 5303557 h 10587984"/>
              <a:gd name="connsiteX56" fmla="*/ 2203443 w 8017824"/>
              <a:gd name="connsiteY56" fmla="*/ 5303558 h 10587984"/>
              <a:gd name="connsiteX57" fmla="*/ 6497550 w 8017824"/>
              <a:gd name="connsiteY57" fmla="*/ 5303558 h 10587984"/>
              <a:gd name="connsiteX58" fmla="*/ 6556894 w 8017824"/>
              <a:gd name="connsiteY58" fmla="*/ 5254595 h 10587984"/>
              <a:gd name="connsiteX59" fmla="*/ 6821489 w 8017824"/>
              <a:gd name="connsiteY59" fmla="*/ 5173772 h 10587984"/>
              <a:gd name="connsiteX60" fmla="*/ 7213910 w 8017824"/>
              <a:gd name="connsiteY60" fmla="*/ 5382421 h 10587984"/>
              <a:gd name="connsiteX61" fmla="*/ 7221768 w 8017824"/>
              <a:gd name="connsiteY61" fmla="*/ 5396899 h 10587984"/>
              <a:gd name="connsiteX62" fmla="*/ 7270756 w 8017824"/>
              <a:gd name="connsiteY62" fmla="*/ 5418082 h 10587984"/>
              <a:gd name="connsiteX63" fmla="*/ 8017824 w 8017824"/>
              <a:gd name="connsiteY63" fmla="*/ 6749667 h 10587984"/>
              <a:gd name="connsiteX64" fmla="*/ 6919700 w 8017824"/>
              <a:gd name="connsiteY64" fmla="*/ 8187358 h 10587984"/>
              <a:gd name="connsiteX65" fmla="*/ 6861883 w 8017824"/>
              <a:gd name="connsiteY65" fmla="*/ 8190807 h 10587984"/>
              <a:gd name="connsiteX66" fmla="*/ 6861883 w 8017824"/>
              <a:gd name="connsiteY66" fmla="*/ 8191170 h 10587984"/>
              <a:gd name="connsiteX67" fmla="*/ 6855792 w 8017824"/>
              <a:gd name="connsiteY67" fmla="*/ 8191170 h 10587984"/>
              <a:gd name="connsiteX68" fmla="*/ 6794635 w 8017824"/>
              <a:gd name="connsiteY68" fmla="*/ 8194819 h 10587984"/>
              <a:gd name="connsiteX69" fmla="*/ 6792198 w 8017824"/>
              <a:gd name="connsiteY69" fmla="*/ 8194637 h 10587984"/>
              <a:gd name="connsiteX70" fmla="*/ 6792198 w 8017824"/>
              <a:gd name="connsiteY70" fmla="*/ 8194820 h 10587984"/>
              <a:gd name="connsiteX71" fmla="*/ 2050358 w 8017824"/>
              <a:gd name="connsiteY71" fmla="*/ 8194820 h 10587984"/>
              <a:gd name="connsiteX72" fmla="*/ 2030671 w 8017824"/>
              <a:gd name="connsiteY72" fmla="*/ 8218682 h 10587984"/>
              <a:gd name="connsiteX73" fmla="*/ 1696037 w 8017824"/>
              <a:gd name="connsiteY73" fmla="*/ 8357292 h 10587984"/>
              <a:gd name="connsiteX74" fmla="*/ 1361403 w 8017824"/>
              <a:gd name="connsiteY74" fmla="*/ 8218682 h 10587984"/>
              <a:gd name="connsiteX75" fmla="*/ 1341715 w 8017824"/>
              <a:gd name="connsiteY75" fmla="*/ 8194820 h 10587984"/>
              <a:gd name="connsiteX76" fmla="*/ 1159470 w 8017824"/>
              <a:gd name="connsiteY76" fmla="*/ 8194820 h 10587984"/>
              <a:gd name="connsiteX77" fmla="*/ 1152196 w 8017824"/>
              <a:gd name="connsiteY77" fmla="*/ 8195254 h 10587984"/>
              <a:gd name="connsiteX78" fmla="*/ 550927 w 8017824"/>
              <a:gd name="connsiteY78" fmla="*/ 8982448 h 10587984"/>
              <a:gd name="connsiteX79" fmla="*/ 1220673 w 8017824"/>
              <a:gd name="connsiteY79" fmla="*/ 9773728 h 10587984"/>
              <a:gd name="connsiteX80" fmla="*/ 1225653 w 8017824"/>
              <a:gd name="connsiteY80" fmla="*/ 9773430 h 10587984"/>
              <a:gd name="connsiteX81" fmla="*/ 1228164 w 8017824"/>
              <a:gd name="connsiteY81" fmla="*/ 9773729 h 10587984"/>
              <a:gd name="connsiteX82" fmla="*/ 2246072 w 8017824"/>
              <a:gd name="connsiteY82" fmla="*/ 9773729 h 10587984"/>
              <a:gd name="connsiteX83" fmla="*/ 2246071 w 8017824"/>
              <a:gd name="connsiteY83" fmla="*/ 9773730 h 10587984"/>
              <a:gd name="connsiteX84" fmla="*/ 6494586 w 8017824"/>
              <a:gd name="connsiteY84" fmla="*/ 9773730 h 10587984"/>
              <a:gd name="connsiteX85" fmla="*/ 6556895 w 8017824"/>
              <a:gd name="connsiteY85" fmla="*/ 9722320 h 10587984"/>
              <a:gd name="connsiteX86" fmla="*/ 6821489 w 8017824"/>
              <a:gd name="connsiteY86" fmla="*/ 9641498 h 10587984"/>
              <a:gd name="connsiteX87" fmla="*/ 7294732 w 8017824"/>
              <a:gd name="connsiteY87" fmla="*/ 10114741 h 10587984"/>
              <a:gd name="connsiteX88" fmla="*/ 6821489 w 8017824"/>
              <a:gd name="connsiteY88" fmla="*/ 10587984 h 10587984"/>
              <a:gd name="connsiteX89" fmla="*/ 6486856 w 8017824"/>
              <a:gd name="connsiteY89" fmla="*/ 10449374 h 10587984"/>
              <a:gd name="connsiteX90" fmla="*/ 6468892 w 8017824"/>
              <a:gd name="connsiteY90" fmla="*/ 10427602 h 10587984"/>
              <a:gd name="connsiteX91" fmla="*/ 1225627 w 8017824"/>
              <a:gd name="connsiteY91" fmla="*/ 10427602 h 10587984"/>
              <a:gd name="connsiteX92" fmla="*/ 1225627 w 8017824"/>
              <a:gd name="connsiteY92" fmla="*/ 10427419 h 10587984"/>
              <a:gd name="connsiteX93" fmla="*/ 1223189 w 8017824"/>
              <a:gd name="connsiteY93" fmla="*/ 10427601 h 10587984"/>
              <a:gd name="connsiteX94" fmla="*/ 0 w 8017824"/>
              <a:gd name="connsiteY94" fmla="*/ 8982449 h 10587984"/>
              <a:gd name="connsiteX95" fmla="*/ 1098124 w 8017824"/>
              <a:gd name="connsiteY95" fmla="*/ 7544758 h 10587984"/>
              <a:gd name="connsiteX96" fmla="*/ 1155941 w 8017824"/>
              <a:gd name="connsiteY96" fmla="*/ 7541309 h 10587984"/>
              <a:gd name="connsiteX97" fmla="*/ 1155941 w 8017824"/>
              <a:gd name="connsiteY97" fmla="*/ 7540948 h 10587984"/>
              <a:gd name="connsiteX98" fmla="*/ 1161987 w 8017824"/>
              <a:gd name="connsiteY98" fmla="*/ 7540948 h 10587984"/>
              <a:gd name="connsiteX99" fmla="*/ 1223189 w 8017824"/>
              <a:gd name="connsiteY99" fmla="*/ 7537297 h 10587984"/>
              <a:gd name="connsiteX100" fmla="*/ 1225626 w 8017824"/>
              <a:gd name="connsiteY100" fmla="*/ 7537479 h 10587984"/>
              <a:gd name="connsiteX101" fmla="*/ 1225626 w 8017824"/>
              <a:gd name="connsiteY101" fmla="*/ 7537299 h 10587984"/>
              <a:gd name="connsiteX102" fmla="*/ 1376089 w 8017824"/>
              <a:gd name="connsiteY102" fmla="*/ 7537299 h 10587984"/>
              <a:gd name="connsiteX103" fmla="*/ 1431442 w 8017824"/>
              <a:gd name="connsiteY103" fmla="*/ 7491629 h 10587984"/>
              <a:gd name="connsiteX104" fmla="*/ 1696037 w 8017824"/>
              <a:gd name="connsiteY104" fmla="*/ 7410806 h 10587984"/>
              <a:gd name="connsiteX105" fmla="*/ 1960632 w 8017824"/>
              <a:gd name="connsiteY105" fmla="*/ 7491629 h 10587984"/>
              <a:gd name="connsiteX106" fmla="*/ 2015984 w 8017824"/>
              <a:gd name="connsiteY106" fmla="*/ 7537299 h 10587984"/>
              <a:gd name="connsiteX107" fmla="*/ 6858277 w 8017824"/>
              <a:gd name="connsiteY107" fmla="*/ 7537299 h 10587984"/>
              <a:gd name="connsiteX108" fmla="*/ 6865629 w 8017824"/>
              <a:gd name="connsiteY108" fmla="*/ 7536860 h 10587984"/>
              <a:gd name="connsiteX109" fmla="*/ 7466896 w 8017824"/>
              <a:gd name="connsiteY109" fmla="*/ 6749666 h 10587984"/>
              <a:gd name="connsiteX110" fmla="*/ 7171612 w 8017824"/>
              <a:gd name="connsiteY110" fmla="*/ 6093524 h 10587984"/>
              <a:gd name="connsiteX111" fmla="*/ 7086601 w 8017824"/>
              <a:gd name="connsiteY111" fmla="*/ 6039009 h 10587984"/>
              <a:gd name="connsiteX112" fmla="*/ 7086084 w 8017824"/>
              <a:gd name="connsiteY112" fmla="*/ 6039436 h 10587984"/>
              <a:gd name="connsiteX113" fmla="*/ 6821489 w 8017824"/>
              <a:gd name="connsiteY113" fmla="*/ 6120258 h 10587984"/>
              <a:gd name="connsiteX114" fmla="*/ 6486856 w 8017824"/>
              <a:gd name="connsiteY114" fmla="*/ 5981649 h 10587984"/>
              <a:gd name="connsiteX115" fmla="*/ 6467664 w 8017824"/>
              <a:gd name="connsiteY115" fmla="*/ 5958388 h 10587984"/>
              <a:gd name="connsiteX116" fmla="*/ 5771751 w 8017824"/>
              <a:gd name="connsiteY116" fmla="*/ 5958388 h 10587984"/>
              <a:gd name="connsiteX117" fmla="*/ 1155942 w 8017824"/>
              <a:gd name="connsiteY117" fmla="*/ 5958388 h 10587984"/>
              <a:gd name="connsiteX118" fmla="*/ 1155942 w 8017824"/>
              <a:gd name="connsiteY118" fmla="*/ 5954751 h 10587984"/>
              <a:gd name="connsiteX119" fmla="*/ 1077284 w 8017824"/>
              <a:gd name="connsiteY119" fmla="*/ 5949968 h 10587984"/>
              <a:gd name="connsiteX120" fmla="*/ 0 w 8017824"/>
              <a:gd name="connsiteY120" fmla="*/ 4512277 h 10587984"/>
              <a:gd name="connsiteX121" fmla="*/ 1199974 w 8017824"/>
              <a:gd name="connsiteY121" fmla="*/ 3067126 h 10587984"/>
              <a:gd name="connsiteX122" fmla="*/ 1202364 w 8017824"/>
              <a:gd name="connsiteY122" fmla="*/ 3067308 h 10587984"/>
              <a:gd name="connsiteX123" fmla="*/ 1202364 w 8017824"/>
              <a:gd name="connsiteY123" fmla="*/ 3067128 h 10587984"/>
              <a:gd name="connsiteX124" fmla="*/ 1362512 w 8017824"/>
              <a:gd name="connsiteY124" fmla="*/ 3067128 h 10587984"/>
              <a:gd name="connsiteX125" fmla="*/ 1431442 w 8017824"/>
              <a:gd name="connsiteY125" fmla="*/ 3010256 h 10587984"/>
              <a:gd name="connsiteX126" fmla="*/ 1696037 w 8017824"/>
              <a:gd name="connsiteY126" fmla="*/ 2929433 h 10587984"/>
              <a:gd name="connsiteX127" fmla="*/ 1960632 w 8017824"/>
              <a:gd name="connsiteY127" fmla="*/ 3010256 h 10587984"/>
              <a:gd name="connsiteX128" fmla="*/ 2029562 w 8017824"/>
              <a:gd name="connsiteY128" fmla="*/ 3067128 h 10587984"/>
              <a:gd name="connsiteX129" fmla="*/ 6731651 w 8017824"/>
              <a:gd name="connsiteY129" fmla="*/ 3067128 h 10587984"/>
              <a:gd name="connsiteX130" fmla="*/ 6731651 w 8017824"/>
              <a:gd name="connsiteY130" fmla="*/ 3070777 h 10587984"/>
              <a:gd name="connsiteX131" fmla="*/ 6789660 w 8017824"/>
              <a:gd name="connsiteY131" fmla="*/ 3070777 h 10587984"/>
              <a:gd name="connsiteX132" fmla="*/ 6792170 w 8017824"/>
              <a:gd name="connsiteY132" fmla="*/ 3070478 h 10587984"/>
              <a:gd name="connsiteX133" fmla="*/ 6797151 w 8017824"/>
              <a:gd name="connsiteY133" fmla="*/ 3070774 h 10587984"/>
              <a:gd name="connsiteX134" fmla="*/ 7466896 w 8017824"/>
              <a:gd name="connsiteY134" fmla="*/ 2279496 h 10587984"/>
              <a:gd name="connsiteX135" fmla="*/ 7057846 w 8017824"/>
              <a:gd name="connsiteY135" fmla="*/ 1550399 h 10587984"/>
              <a:gd name="connsiteX136" fmla="*/ 6967561 w 8017824"/>
              <a:gd name="connsiteY136" fmla="*/ 1517288 h 10587984"/>
              <a:gd name="connsiteX137" fmla="*/ 6901599 w 8017824"/>
              <a:gd name="connsiteY137" fmla="*/ 1571712 h 10587984"/>
              <a:gd name="connsiteX138" fmla="*/ 6637004 w 8017824"/>
              <a:gd name="connsiteY138" fmla="*/ 1652534 h 10587984"/>
              <a:gd name="connsiteX139" fmla="*/ 6302371 w 8017824"/>
              <a:gd name="connsiteY139" fmla="*/ 1513925 h 10587984"/>
              <a:gd name="connsiteX140" fmla="*/ 6281161 w 8017824"/>
              <a:gd name="connsiteY140" fmla="*/ 1488218 h 10587984"/>
              <a:gd name="connsiteX141" fmla="*/ 5771751 w 8017824"/>
              <a:gd name="connsiteY141" fmla="*/ 1488218 h 10587984"/>
              <a:gd name="connsiteX142" fmla="*/ 1797544 w 8017824"/>
              <a:gd name="connsiteY142" fmla="*/ 1488218 h 10587984"/>
              <a:gd name="connsiteX143" fmla="*/ 1797544 w 8017824"/>
              <a:gd name="connsiteY143" fmla="*/ 1488963 h 10587984"/>
              <a:gd name="connsiteX144" fmla="*/ 1164367 w 8017824"/>
              <a:gd name="connsiteY144" fmla="*/ 1488963 h 10587984"/>
              <a:gd name="connsiteX145" fmla="*/ 1164367 w 8017824"/>
              <a:gd name="connsiteY145" fmla="*/ 1488218 h 10587984"/>
              <a:gd name="connsiteX146" fmla="*/ 1155942 w 8017824"/>
              <a:gd name="connsiteY146" fmla="*/ 1488218 h 10587984"/>
              <a:gd name="connsiteX147" fmla="*/ 1155942 w 8017824"/>
              <a:gd name="connsiteY147" fmla="*/ 1484814 h 10587984"/>
              <a:gd name="connsiteX148" fmla="*/ 1085709 w 8017824"/>
              <a:gd name="connsiteY148" fmla="*/ 1480543 h 10587984"/>
              <a:gd name="connsiteX149" fmla="*/ 8425 w 8017824"/>
              <a:gd name="connsiteY149" fmla="*/ 42852 h 1058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8017824" h="10587984">
                <a:moveTo>
                  <a:pt x="6818027" y="9776332"/>
                </a:moveTo>
                <a:cubicBezTo>
                  <a:pt x="6633683" y="9776332"/>
                  <a:pt x="6484242" y="9925773"/>
                  <a:pt x="6484242" y="10110117"/>
                </a:cubicBezTo>
                <a:cubicBezTo>
                  <a:pt x="6484242" y="10294461"/>
                  <a:pt x="6633683" y="10443902"/>
                  <a:pt x="6818027" y="10443902"/>
                </a:cubicBezTo>
                <a:cubicBezTo>
                  <a:pt x="7002371" y="10443902"/>
                  <a:pt x="7151812" y="10294461"/>
                  <a:pt x="7151812" y="10110117"/>
                </a:cubicBezTo>
                <a:cubicBezTo>
                  <a:pt x="7151812" y="9925773"/>
                  <a:pt x="7002371" y="9776332"/>
                  <a:pt x="6818027" y="9776332"/>
                </a:cubicBezTo>
                <a:close/>
                <a:moveTo>
                  <a:pt x="1685982" y="7550170"/>
                </a:moveTo>
                <a:cubicBezTo>
                  <a:pt x="1501637" y="7550170"/>
                  <a:pt x="1352197" y="7699611"/>
                  <a:pt x="1352197" y="7883955"/>
                </a:cubicBezTo>
                <a:cubicBezTo>
                  <a:pt x="1352197" y="8068299"/>
                  <a:pt x="1501637" y="8217740"/>
                  <a:pt x="1685982" y="8217740"/>
                </a:cubicBezTo>
                <a:cubicBezTo>
                  <a:pt x="1870325" y="8217740"/>
                  <a:pt x="2019766" y="8068299"/>
                  <a:pt x="2019766" y="7883955"/>
                </a:cubicBezTo>
                <a:cubicBezTo>
                  <a:pt x="2019766" y="7699611"/>
                  <a:pt x="1870325" y="7550170"/>
                  <a:pt x="1685982" y="7550170"/>
                </a:cubicBezTo>
                <a:close/>
                <a:moveTo>
                  <a:pt x="6818026" y="5313230"/>
                </a:moveTo>
                <a:cubicBezTo>
                  <a:pt x="6633682" y="5313230"/>
                  <a:pt x="6484241" y="5462671"/>
                  <a:pt x="6484241" y="5647015"/>
                </a:cubicBezTo>
                <a:cubicBezTo>
                  <a:pt x="6484241" y="5831359"/>
                  <a:pt x="6633682" y="5980800"/>
                  <a:pt x="6818026" y="5980800"/>
                </a:cubicBezTo>
                <a:cubicBezTo>
                  <a:pt x="7002370" y="5980800"/>
                  <a:pt x="7151811" y="5831359"/>
                  <a:pt x="7151811" y="5647015"/>
                </a:cubicBezTo>
                <a:cubicBezTo>
                  <a:pt x="7151811" y="5462671"/>
                  <a:pt x="7002370" y="5313230"/>
                  <a:pt x="6818026" y="5313230"/>
                </a:cubicBezTo>
                <a:close/>
                <a:moveTo>
                  <a:pt x="1685982" y="3072256"/>
                </a:moveTo>
                <a:cubicBezTo>
                  <a:pt x="1501637" y="3072256"/>
                  <a:pt x="1352197" y="3221697"/>
                  <a:pt x="1352197" y="3406041"/>
                </a:cubicBezTo>
                <a:cubicBezTo>
                  <a:pt x="1352197" y="3590384"/>
                  <a:pt x="1501637" y="3739825"/>
                  <a:pt x="1685982" y="3739825"/>
                </a:cubicBezTo>
                <a:cubicBezTo>
                  <a:pt x="1870326" y="3739825"/>
                  <a:pt x="2019767" y="3590384"/>
                  <a:pt x="2019767" y="3406041"/>
                </a:cubicBezTo>
                <a:cubicBezTo>
                  <a:pt x="2019767" y="3221697"/>
                  <a:pt x="1870326" y="3072256"/>
                  <a:pt x="1685982" y="3072256"/>
                </a:cubicBezTo>
                <a:close/>
                <a:moveTo>
                  <a:pt x="6634774" y="850129"/>
                </a:moveTo>
                <a:cubicBezTo>
                  <a:pt x="6450430" y="850129"/>
                  <a:pt x="6300989" y="999570"/>
                  <a:pt x="6300989" y="1183914"/>
                </a:cubicBezTo>
                <a:cubicBezTo>
                  <a:pt x="6300989" y="1368258"/>
                  <a:pt x="6450430" y="1517699"/>
                  <a:pt x="6634774" y="1517699"/>
                </a:cubicBezTo>
                <a:cubicBezTo>
                  <a:pt x="6819118" y="1517699"/>
                  <a:pt x="6968559" y="1368258"/>
                  <a:pt x="6968559" y="1183914"/>
                </a:cubicBezTo>
                <a:cubicBezTo>
                  <a:pt x="6968559" y="999570"/>
                  <a:pt x="6819118" y="850129"/>
                  <a:pt x="6634774" y="850129"/>
                </a:cubicBezTo>
                <a:close/>
                <a:moveTo>
                  <a:pt x="10222" y="0"/>
                </a:moveTo>
                <a:lnTo>
                  <a:pt x="552260" y="0"/>
                </a:lnTo>
                <a:lnTo>
                  <a:pt x="548897" y="42851"/>
                </a:lnTo>
                <a:cubicBezTo>
                  <a:pt x="548897" y="479863"/>
                  <a:pt x="843061" y="834130"/>
                  <a:pt x="1205931" y="834130"/>
                </a:cubicBezTo>
                <a:lnTo>
                  <a:pt x="1210817" y="833833"/>
                </a:lnTo>
                <a:lnTo>
                  <a:pt x="1213280" y="834132"/>
                </a:lnTo>
                <a:lnTo>
                  <a:pt x="1797544" y="834132"/>
                </a:lnTo>
                <a:lnTo>
                  <a:pt x="1797544" y="834346"/>
                </a:lnTo>
                <a:lnTo>
                  <a:pt x="6314869" y="834346"/>
                </a:lnTo>
                <a:lnTo>
                  <a:pt x="6372410" y="786870"/>
                </a:lnTo>
                <a:cubicBezTo>
                  <a:pt x="6447940" y="735843"/>
                  <a:pt x="6538992" y="706048"/>
                  <a:pt x="6637004" y="706048"/>
                </a:cubicBezTo>
                <a:cubicBezTo>
                  <a:pt x="6767687" y="706048"/>
                  <a:pt x="6885998" y="759017"/>
                  <a:pt x="6971638" y="844657"/>
                </a:cubicBezTo>
                <a:lnTo>
                  <a:pt x="6977950" y="852308"/>
                </a:lnTo>
                <a:lnTo>
                  <a:pt x="7041151" y="863704"/>
                </a:lnTo>
                <a:cubicBezTo>
                  <a:pt x="7598537" y="998459"/>
                  <a:pt x="8017824" y="1581127"/>
                  <a:pt x="8017824" y="2279496"/>
                </a:cubicBezTo>
                <a:cubicBezTo>
                  <a:pt x="8017824" y="3077632"/>
                  <a:pt x="7470184" y="3724647"/>
                  <a:pt x="6794635" y="3724647"/>
                </a:cubicBezTo>
                <a:lnTo>
                  <a:pt x="6792198" y="3724466"/>
                </a:lnTo>
                <a:lnTo>
                  <a:pt x="6792198" y="3724647"/>
                </a:lnTo>
                <a:lnTo>
                  <a:pt x="2041117" y="3724647"/>
                </a:lnTo>
                <a:lnTo>
                  <a:pt x="2030670" y="3737309"/>
                </a:lnTo>
                <a:cubicBezTo>
                  <a:pt x="1945030" y="3822949"/>
                  <a:pt x="1826719" y="3875918"/>
                  <a:pt x="1696037" y="3875918"/>
                </a:cubicBezTo>
                <a:cubicBezTo>
                  <a:pt x="1565353" y="3875918"/>
                  <a:pt x="1447043" y="3822949"/>
                  <a:pt x="1361403" y="3737309"/>
                </a:cubicBezTo>
                <a:lnTo>
                  <a:pt x="1350956" y="3724647"/>
                </a:lnTo>
                <a:lnTo>
                  <a:pt x="1155941" y="3724647"/>
                </a:lnTo>
                <a:lnTo>
                  <a:pt x="1155941" y="3723524"/>
                </a:lnTo>
                <a:lnTo>
                  <a:pt x="1130328" y="3725081"/>
                </a:lnTo>
                <a:cubicBezTo>
                  <a:pt x="799015" y="3765603"/>
                  <a:pt x="540472" y="4102577"/>
                  <a:pt x="540472" y="4512276"/>
                </a:cubicBezTo>
                <a:cubicBezTo>
                  <a:pt x="540472" y="4949288"/>
                  <a:pt x="834636" y="5303555"/>
                  <a:pt x="1197506" y="5303555"/>
                </a:cubicBezTo>
                <a:lnTo>
                  <a:pt x="1202392" y="5303258"/>
                </a:lnTo>
                <a:lnTo>
                  <a:pt x="1204855" y="5303557"/>
                </a:lnTo>
                <a:lnTo>
                  <a:pt x="2203443" y="5303557"/>
                </a:lnTo>
                <a:lnTo>
                  <a:pt x="2203443" y="5303558"/>
                </a:lnTo>
                <a:lnTo>
                  <a:pt x="6497550" y="5303558"/>
                </a:lnTo>
                <a:lnTo>
                  <a:pt x="6556894" y="5254595"/>
                </a:lnTo>
                <a:cubicBezTo>
                  <a:pt x="6632425" y="5203568"/>
                  <a:pt x="6723477" y="5173772"/>
                  <a:pt x="6821489" y="5173772"/>
                </a:cubicBezTo>
                <a:cubicBezTo>
                  <a:pt x="6984842" y="5173772"/>
                  <a:pt x="7128865" y="5256537"/>
                  <a:pt x="7213910" y="5382421"/>
                </a:cubicBezTo>
                <a:lnTo>
                  <a:pt x="7221768" y="5396899"/>
                </a:lnTo>
                <a:lnTo>
                  <a:pt x="7270756" y="5418082"/>
                </a:lnTo>
                <a:cubicBezTo>
                  <a:pt x="7709776" y="5637468"/>
                  <a:pt x="8017824" y="6151065"/>
                  <a:pt x="8017824" y="6749667"/>
                </a:cubicBezTo>
                <a:cubicBezTo>
                  <a:pt x="8017824" y="7497918"/>
                  <a:pt x="7536500" y="8113351"/>
                  <a:pt x="6919700" y="8187358"/>
                </a:cubicBezTo>
                <a:lnTo>
                  <a:pt x="6861883" y="8190807"/>
                </a:lnTo>
                <a:lnTo>
                  <a:pt x="6861883" y="8191170"/>
                </a:lnTo>
                <a:lnTo>
                  <a:pt x="6855792" y="8191170"/>
                </a:lnTo>
                <a:lnTo>
                  <a:pt x="6794635" y="8194819"/>
                </a:lnTo>
                <a:lnTo>
                  <a:pt x="6792198" y="8194637"/>
                </a:lnTo>
                <a:lnTo>
                  <a:pt x="6792198" y="8194820"/>
                </a:lnTo>
                <a:lnTo>
                  <a:pt x="2050358" y="8194820"/>
                </a:lnTo>
                <a:lnTo>
                  <a:pt x="2030671" y="8218682"/>
                </a:lnTo>
                <a:cubicBezTo>
                  <a:pt x="1945030" y="8304323"/>
                  <a:pt x="1826720" y="8357292"/>
                  <a:pt x="1696037" y="8357292"/>
                </a:cubicBezTo>
                <a:cubicBezTo>
                  <a:pt x="1565355" y="8357292"/>
                  <a:pt x="1447043" y="8304323"/>
                  <a:pt x="1361403" y="8218682"/>
                </a:cubicBezTo>
                <a:lnTo>
                  <a:pt x="1341715" y="8194820"/>
                </a:lnTo>
                <a:lnTo>
                  <a:pt x="1159470" y="8194820"/>
                </a:lnTo>
                <a:lnTo>
                  <a:pt x="1152196" y="8195254"/>
                </a:lnTo>
                <a:cubicBezTo>
                  <a:pt x="814473" y="8235775"/>
                  <a:pt x="550927" y="8572750"/>
                  <a:pt x="550927" y="8982448"/>
                </a:cubicBezTo>
                <a:cubicBezTo>
                  <a:pt x="550927" y="9419460"/>
                  <a:pt x="850783" y="9773728"/>
                  <a:pt x="1220673" y="9773728"/>
                </a:cubicBezTo>
                <a:lnTo>
                  <a:pt x="1225653" y="9773430"/>
                </a:lnTo>
                <a:lnTo>
                  <a:pt x="1228164" y="9773729"/>
                </a:lnTo>
                <a:lnTo>
                  <a:pt x="2246072" y="9773729"/>
                </a:lnTo>
                <a:lnTo>
                  <a:pt x="2246071" y="9773730"/>
                </a:lnTo>
                <a:lnTo>
                  <a:pt x="6494586" y="9773730"/>
                </a:lnTo>
                <a:lnTo>
                  <a:pt x="6556895" y="9722320"/>
                </a:lnTo>
                <a:cubicBezTo>
                  <a:pt x="6632425" y="9671293"/>
                  <a:pt x="6723477" y="9641498"/>
                  <a:pt x="6821489" y="9641498"/>
                </a:cubicBezTo>
                <a:cubicBezTo>
                  <a:pt x="7082854" y="9641498"/>
                  <a:pt x="7294732" y="9853376"/>
                  <a:pt x="7294732" y="10114741"/>
                </a:cubicBezTo>
                <a:cubicBezTo>
                  <a:pt x="7294732" y="10376106"/>
                  <a:pt x="7082854" y="10587984"/>
                  <a:pt x="6821489" y="10587984"/>
                </a:cubicBezTo>
                <a:cubicBezTo>
                  <a:pt x="6690807" y="10587984"/>
                  <a:pt x="6572496" y="10535014"/>
                  <a:pt x="6486856" y="10449374"/>
                </a:cubicBezTo>
                <a:lnTo>
                  <a:pt x="6468892" y="10427602"/>
                </a:lnTo>
                <a:lnTo>
                  <a:pt x="1225627" y="10427602"/>
                </a:lnTo>
                <a:lnTo>
                  <a:pt x="1225627" y="10427419"/>
                </a:lnTo>
                <a:lnTo>
                  <a:pt x="1223189" y="10427601"/>
                </a:lnTo>
                <a:cubicBezTo>
                  <a:pt x="547640" y="10427601"/>
                  <a:pt x="0" y="9780584"/>
                  <a:pt x="0" y="8982449"/>
                </a:cubicBezTo>
                <a:cubicBezTo>
                  <a:pt x="0" y="8234196"/>
                  <a:pt x="481325" y="7618765"/>
                  <a:pt x="1098124" y="7544758"/>
                </a:cubicBezTo>
                <a:lnTo>
                  <a:pt x="1155941" y="7541309"/>
                </a:lnTo>
                <a:lnTo>
                  <a:pt x="1155941" y="7540948"/>
                </a:lnTo>
                <a:lnTo>
                  <a:pt x="1161987" y="7540948"/>
                </a:lnTo>
                <a:lnTo>
                  <a:pt x="1223189" y="7537297"/>
                </a:lnTo>
                <a:lnTo>
                  <a:pt x="1225626" y="7537479"/>
                </a:lnTo>
                <a:lnTo>
                  <a:pt x="1225626" y="7537299"/>
                </a:lnTo>
                <a:lnTo>
                  <a:pt x="1376089" y="7537299"/>
                </a:lnTo>
                <a:lnTo>
                  <a:pt x="1431442" y="7491629"/>
                </a:lnTo>
                <a:cubicBezTo>
                  <a:pt x="1506973" y="7440602"/>
                  <a:pt x="1598024" y="7410806"/>
                  <a:pt x="1696037" y="7410806"/>
                </a:cubicBezTo>
                <a:cubicBezTo>
                  <a:pt x="1794049" y="7410806"/>
                  <a:pt x="1885102" y="7440602"/>
                  <a:pt x="1960632" y="7491629"/>
                </a:cubicBezTo>
                <a:lnTo>
                  <a:pt x="2015984" y="7537299"/>
                </a:lnTo>
                <a:lnTo>
                  <a:pt x="6858277" y="7537299"/>
                </a:lnTo>
                <a:lnTo>
                  <a:pt x="6865629" y="7536860"/>
                </a:lnTo>
                <a:cubicBezTo>
                  <a:pt x="7203352" y="7496339"/>
                  <a:pt x="7466896" y="7159365"/>
                  <a:pt x="7466896" y="6749666"/>
                </a:cubicBezTo>
                <a:cubicBezTo>
                  <a:pt x="7466896" y="6476533"/>
                  <a:pt x="7349766" y="6235723"/>
                  <a:pt x="7171612" y="6093524"/>
                </a:cubicBezTo>
                <a:lnTo>
                  <a:pt x="7086601" y="6039009"/>
                </a:lnTo>
                <a:lnTo>
                  <a:pt x="7086084" y="6039436"/>
                </a:lnTo>
                <a:cubicBezTo>
                  <a:pt x="7010554" y="6090463"/>
                  <a:pt x="6919501" y="6120258"/>
                  <a:pt x="6821489" y="6120258"/>
                </a:cubicBezTo>
                <a:cubicBezTo>
                  <a:pt x="6690807" y="6120258"/>
                  <a:pt x="6572496" y="6067289"/>
                  <a:pt x="6486856" y="5981649"/>
                </a:cubicBezTo>
                <a:lnTo>
                  <a:pt x="6467664" y="5958388"/>
                </a:lnTo>
                <a:lnTo>
                  <a:pt x="5771751" y="5958388"/>
                </a:lnTo>
                <a:lnTo>
                  <a:pt x="1155942" y="5958388"/>
                </a:lnTo>
                <a:lnTo>
                  <a:pt x="1155942" y="5954751"/>
                </a:lnTo>
                <a:lnTo>
                  <a:pt x="1077284" y="5949968"/>
                </a:lnTo>
                <a:cubicBezTo>
                  <a:pt x="472189" y="5875961"/>
                  <a:pt x="0" y="5260529"/>
                  <a:pt x="0" y="4512277"/>
                </a:cubicBezTo>
                <a:cubicBezTo>
                  <a:pt x="0" y="3714141"/>
                  <a:pt x="537247" y="3067126"/>
                  <a:pt x="1199974" y="3067126"/>
                </a:cubicBezTo>
                <a:lnTo>
                  <a:pt x="1202364" y="3067308"/>
                </a:lnTo>
                <a:lnTo>
                  <a:pt x="1202364" y="3067128"/>
                </a:lnTo>
                <a:lnTo>
                  <a:pt x="1362512" y="3067128"/>
                </a:lnTo>
                <a:lnTo>
                  <a:pt x="1431442" y="3010256"/>
                </a:lnTo>
                <a:cubicBezTo>
                  <a:pt x="1506972" y="2959229"/>
                  <a:pt x="1598024" y="2929433"/>
                  <a:pt x="1696037" y="2929433"/>
                </a:cubicBezTo>
                <a:cubicBezTo>
                  <a:pt x="1794049" y="2929433"/>
                  <a:pt x="1885102" y="2959229"/>
                  <a:pt x="1960632" y="3010256"/>
                </a:cubicBezTo>
                <a:lnTo>
                  <a:pt x="2029562" y="3067128"/>
                </a:lnTo>
                <a:lnTo>
                  <a:pt x="6731651" y="3067128"/>
                </a:lnTo>
                <a:lnTo>
                  <a:pt x="6731651" y="3070777"/>
                </a:lnTo>
                <a:lnTo>
                  <a:pt x="6789660" y="3070777"/>
                </a:lnTo>
                <a:lnTo>
                  <a:pt x="6792170" y="3070478"/>
                </a:lnTo>
                <a:lnTo>
                  <a:pt x="6797151" y="3070774"/>
                </a:lnTo>
                <a:cubicBezTo>
                  <a:pt x="7167042" y="3070774"/>
                  <a:pt x="7466896" y="2716508"/>
                  <a:pt x="7466896" y="2279496"/>
                </a:cubicBezTo>
                <a:cubicBezTo>
                  <a:pt x="7466896" y="1951737"/>
                  <a:pt x="7298228" y="1670522"/>
                  <a:pt x="7057846" y="1550399"/>
                </a:cubicBezTo>
                <a:lnTo>
                  <a:pt x="6967561" y="1517288"/>
                </a:lnTo>
                <a:lnTo>
                  <a:pt x="6901599" y="1571712"/>
                </a:lnTo>
                <a:cubicBezTo>
                  <a:pt x="6826069" y="1622738"/>
                  <a:pt x="6735016" y="1652534"/>
                  <a:pt x="6637004" y="1652534"/>
                </a:cubicBezTo>
                <a:cubicBezTo>
                  <a:pt x="6506322" y="1652534"/>
                  <a:pt x="6388011" y="1599564"/>
                  <a:pt x="6302371" y="1513925"/>
                </a:cubicBezTo>
                <a:lnTo>
                  <a:pt x="6281161" y="1488218"/>
                </a:lnTo>
                <a:lnTo>
                  <a:pt x="5771751" y="1488218"/>
                </a:lnTo>
                <a:lnTo>
                  <a:pt x="1797544" y="1488218"/>
                </a:lnTo>
                <a:lnTo>
                  <a:pt x="1797544" y="1488963"/>
                </a:lnTo>
                <a:lnTo>
                  <a:pt x="1164367" y="1488963"/>
                </a:lnTo>
                <a:lnTo>
                  <a:pt x="1164367" y="1488218"/>
                </a:lnTo>
                <a:lnTo>
                  <a:pt x="1155942" y="1488218"/>
                </a:lnTo>
                <a:lnTo>
                  <a:pt x="1155942" y="1484814"/>
                </a:lnTo>
                <a:lnTo>
                  <a:pt x="1085709" y="1480543"/>
                </a:lnTo>
                <a:cubicBezTo>
                  <a:pt x="480614" y="1406536"/>
                  <a:pt x="8425" y="791104"/>
                  <a:pt x="8425" y="42852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GB" sz="1100" b="1" dirty="0">
              <a:solidFill>
                <a:prstClr val="white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6F759E-E5AF-4F0B-9C89-AC055EBB83D3}"/>
              </a:ext>
            </a:extLst>
          </p:cNvPr>
          <p:cNvSpPr txBox="1"/>
          <p:nvPr/>
        </p:nvSpPr>
        <p:spPr>
          <a:xfrm>
            <a:off x="7576776" y="11005726"/>
            <a:ext cx="5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2B4183-D923-40CA-B426-C12ED75DDE29}"/>
              </a:ext>
            </a:extLst>
          </p:cNvPr>
          <p:cNvSpPr txBox="1"/>
          <p:nvPr/>
        </p:nvSpPr>
        <p:spPr>
          <a:xfrm>
            <a:off x="2430416" y="8795871"/>
            <a:ext cx="5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67F540-326B-4E99-8861-3C4ED79DD1C8}"/>
              </a:ext>
            </a:extLst>
          </p:cNvPr>
          <p:cNvSpPr txBox="1"/>
          <p:nvPr/>
        </p:nvSpPr>
        <p:spPr>
          <a:xfrm>
            <a:off x="7579547" y="6604649"/>
            <a:ext cx="5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B5DEBB-7B59-4C27-8B48-0278353B22CD}"/>
              </a:ext>
            </a:extLst>
          </p:cNvPr>
          <p:cNvSpPr txBox="1"/>
          <p:nvPr/>
        </p:nvSpPr>
        <p:spPr>
          <a:xfrm>
            <a:off x="2335138" y="4357553"/>
            <a:ext cx="67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Y10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8E0C3B-CE0E-4EE2-AC2C-6ACEE43D3FF7}"/>
              </a:ext>
            </a:extLst>
          </p:cNvPr>
          <p:cNvSpPr txBox="1"/>
          <p:nvPr/>
        </p:nvSpPr>
        <p:spPr>
          <a:xfrm>
            <a:off x="7287535" y="2114228"/>
            <a:ext cx="67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Y11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55D096-D565-44A5-AEA9-0780F949B303}"/>
              </a:ext>
            </a:extLst>
          </p:cNvPr>
          <p:cNvCxnSpPr>
            <a:cxnSpLocks/>
          </p:cNvCxnSpPr>
          <p:nvPr/>
        </p:nvCxnSpPr>
        <p:spPr>
          <a:xfrm>
            <a:off x="3915123" y="10546005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0A54351-25BE-40E8-92F5-1B4993EE5B93}"/>
              </a:ext>
            </a:extLst>
          </p:cNvPr>
          <p:cNvCxnSpPr>
            <a:cxnSpLocks/>
          </p:cNvCxnSpPr>
          <p:nvPr/>
        </p:nvCxnSpPr>
        <p:spPr>
          <a:xfrm>
            <a:off x="5015594" y="10515226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24C45EB-E233-4DF7-B813-B6EC847C59D3}"/>
              </a:ext>
            </a:extLst>
          </p:cNvPr>
          <p:cNvCxnSpPr>
            <a:cxnSpLocks/>
          </p:cNvCxnSpPr>
          <p:nvPr/>
        </p:nvCxnSpPr>
        <p:spPr>
          <a:xfrm>
            <a:off x="6412019" y="10661088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0B78DFB-CC59-402C-ACF0-A5B45692483F}"/>
              </a:ext>
            </a:extLst>
          </p:cNvPr>
          <p:cNvCxnSpPr>
            <a:cxnSpLocks/>
          </p:cNvCxnSpPr>
          <p:nvPr/>
        </p:nvCxnSpPr>
        <p:spPr>
          <a:xfrm>
            <a:off x="2411638" y="10546003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5087CE1-B5AE-4E8E-A24A-4F808E2578B5}"/>
              </a:ext>
            </a:extLst>
          </p:cNvPr>
          <p:cNvCxnSpPr>
            <a:cxnSpLocks/>
          </p:cNvCxnSpPr>
          <p:nvPr/>
        </p:nvCxnSpPr>
        <p:spPr>
          <a:xfrm flipH="1">
            <a:off x="8143729" y="7128853"/>
            <a:ext cx="957340" cy="4230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6C7AD3E-018C-4B6E-9D2E-407E2D9AEAC8}"/>
              </a:ext>
            </a:extLst>
          </p:cNvPr>
          <p:cNvSpPr txBox="1"/>
          <p:nvPr/>
        </p:nvSpPr>
        <p:spPr>
          <a:xfrm>
            <a:off x="6469500" y="10842227"/>
            <a:ext cx="1008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Sequences</a:t>
            </a:r>
          </a:p>
          <a:p>
            <a:r>
              <a:rPr lang="en-GB" sz="1200" b="1" dirty="0">
                <a:solidFill>
                  <a:schemeClr val="bg1"/>
                </a:solidFill>
              </a:rPr>
              <a:t>Equations Expressions </a:t>
            </a:r>
            <a:r>
              <a:rPr lang="en-GB" sz="1200" b="1" dirty="0"/>
              <a:t> 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BD9496-938D-484F-8389-F0E571591789}"/>
              </a:ext>
            </a:extLst>
          </p:cNvPr>
          <p:cNvSpPr txBox="1"/>
          <p:nvPr/>
        </p:nvSpPr>
        <p:spPr>
          <a:xfrm>
            <a:off x="5015594" y="10846760"/>
            <a:ext cx="131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Number work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Averages &amp; range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Rounding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42EF3F-FBD3-4BF2-A18C-DBA98DBDB5DD}"/>
              </a:ext>
            </a:extLst>
          </p:cNvPr>
          <p:cNvSpPr txBox="1"/>
          <p:nvPr/>
        </p:nvSpPr>
        <p:spPr>
          <a:xfrm>
            <a:off x="3908478" y="10991804"/>
            <a:ext cx="1088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Graphs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Fractions, decimals &amp; %</a:t>
            </a:r>
          </a:p>
          <a:p>
            <a:pPr algn="ctr"/>
            <a:endParaRPr lang="en-GB" sz="1000" b="1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2B4BEEF-4588-44A2-8393-5FC9EA6B18C0}"/>
              </a:ext>
            </a:extLst>
          </p:cNvPr>
          <p:cNvSpPr txBox="1"/>
          <p:nvPr/>
        </p:nvSpPr>
        <p:spPr>
          <a:xfrm>
            <a:off x="2482446" y="10940613"/>
            <a:ext cx="1371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Directed number Fractions and %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Perimeter and </a:t>
            </a:r>
            <a:r>
              <a:rPr lang="en-GB" sz="1200" b="1" dirty="0">
                <a:solidFill>
                  <a:schemeClr val="bg1"/>
                </a:solidFill>
              </a:rPr>
              <a:t>area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139C1CF-B55B-40EB-8BA2-42477B5AFAF6}"/>
              </a:ext>
            </a:extLst>
          </p:cNvPr>
          <p:cNvCxnSpPr>
            <a:cxnSpLocks/>
          </p:cNvCxnSpPr>
          <p:nvPr/>
        </p:nvCxnSpPr>
        <p:spPr>
          <a:xfrm flipH="1">
            <a:off x="779106" y="10147604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56C5E0A-6D14-4309-B6E5-726A69CE9250}"/>
              </a:ext>
            </a:extLst>
          </p:cNvPr>
          <p:cNvCxnSpPr>
            <a:cxnSpLocks/>
          </p:cNvCxnSpPr>
          <p:nvPr/>
        </p:nvCxnSpPr>
        <p:spPr>
          <a:xfrm flipH="1">
            <a:off x="829975" y="5600145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3F2DFF9-72AC-4DDE-B443-CA2C725BC2F6}"/>
              </a:ext>
            </a:extLst>
          </p:cNvPr>
          <p:cNvCxnSpPr>
            <a:cxnSpLocks/>
          </p:cNvCxnSpPr>
          <p:nvPr/>
        </p:nvCxnSpPr>
        <p:spPr>
          <a:xfrm flipH="1">
            <a:off x="8292954" y="3405586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8D32CCB-5F2B-48DE-8EA8-14E4CD7728E0}"/>
              </a:ext>
            </a:extLst>
          </p:cNvPr>
          <p:cNvCxnSpPr>
            <a:cxnSpLocks/>
          </p:cNvCxnSpPr>
          <p:nvPr/>
        </p:nvCxnSpPr>
        <p:spPr>
          <a:xfrm>
            <a:off x="4246081" y="8288602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74C3A07-3AAC-4193-8EF0-E0A7A8947FC2}"/>
              </a:ext>
            </a:extLst>
          </p:cNvPr>
          <p:cNvCxnSpPr>
            <a:cxnSpLocks/>
          </p:cNvCxnSpPr>
          <p:nvPr/>
        </p:nvCxnSpPr>
        <p:spPr>
          <a:xfrm>
            <a:off x="5270265" y="8235361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7B8CF2F-CD52-4C46-9033-03EE942403BE}"/>
              </a:ext>
            </a:extLst>
          </p:cNvPr>
          <p:cNvCxnSpPr>
            <a:cxnSpLocks/>
          </p:cNvCxnSpPr>
          <p:nvPr/>
        </p:nvCxnSpPr>
        <p:spPr>
          <a:xfrm>
            <a:off x="6513341" y="8229316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416BFD63-C5D5-4F4E-9CCF-CC62A31D79DC}"/>
              </a:ext>
            </a:extLst>
          </p:cNvPr>
          <p:cNvSpPr txBox="1"/>
          <p:nvPr/>
        </p:nvSpPr>
        <p:spPr>
          <a:xfrm>
            <a:off x="4169298" y="8646670"/>
            <a:ext cx="116381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Algebra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Graphs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Fraction</a:t>
            </a:r>
            <a:r>
              <a:rPr lang="en-GB" sz="11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02AF6DE-25E8-49EE-B5B1-317FF4B4D313}"/>
              </a:ext>
            </a:extLst>
          </p:cNvPr>
          <p:cNvSpPr txBox="1"/>
          <p:nvPr/>
        </p:nvSpPr>
        <p:spPr>
          <a:xfrm>
            <a:off x="3004017" y="8762122"/>
            <a:ext cx="12391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Ratio &amp;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Proportion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32E2B63-BBC2-4BD1-925C-7358B966FEBD}"/>
              </a:ext>
            </a:extLst>
          </p:cNvPr>
          <p:cNvCxnSpPr>
            <a:cxnSpLocks/>
          </p:cNvCxnSpPr>
          <p:nvPr/>
        </p:nvCxnSpPr>
        <p:spPr>
          <a:xfrm>
            <a:off x="8198462" y="7990569"/>
            <a:ext cx="902607" cy="4771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645E882-EB1B-4AD4-84DA-F2230FCB002E}"/>
              </a:ext>
            </a:extLst>
          </p:cNvPr>
          <p:cNvCxnSpPr>
            <a:cxnSpLocks/>
          </p:cNvCxnSpPr>
          <p:nvPr/>
        </p:nvCxnSpPr>
        <p:spPr>
          <a:xfrm>
            <a:off x="3695862" y="6027732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78FCF7B2-A3CE-438B-B967-4DD6EECEAF1B}"/>
              </a:ext>
            </a:extLst>
          </p:cNvPr>
          <p:cNvCxnSpPr>
            <a:cxnSpLocks/>
          </p:cNvCxnSpPr>
          <p:nvPr/>
        </p:nvCxnSpPr>
        <p:spPr>
          <a:xfrm>
            <a:off x="5163603" y="6045916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5382547-336D-4752-9CA7-E9FB6D093B7C}"/>
              </a:ext>
            </a:extLst>
          </p:cNvPr>
          <p:cNvCxnSpPr>
            <a:cxnSpLocks/>
          </p:cNvCxnSpPr>
          <p:nvPr/>
        </p:nvCxnSpPr>
        <p:spPr>
          <a:xfrm>
            <a:off x="6274776" y="6145179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636617E-931C-40F5-9FA3-028C1BBB3E1F}"/>
              </a:ext>
            </a:extLst>
          </p:cNvPr>
          <p:cNvCxnSpPr>
            <a:cxnSpLocks/>
          </p:cNvCxnSpPr>
          <p:nvPr/>
        </p:nvCxnSpPr>
        <p:spPr>
          <a:xfrm>
            <a:off x="2345296" y="6058345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53A8DE12-0681-4347-86AA-91F453F8A204}"/>
              </a:ext>
            </a:extLst>
          </p:cNvPr>
          <p:cNvSpPr txBox="1"/>
          <p:nvPr/>
        </p:nvSpPr>
        <p:spPr>
          <a:xfrm>
            <a:off x="6272484" y="6410313"/>
            <a:ext cx="1242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Number 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Percentages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Area and volume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Algebra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CA856C1-75BE-4C1C-BC02-02A8FCDC1F7F}"/>
              </a:ext>
            </a:extLst>
          </p:cNvPr>
          <p:cNvSpPr txBox="1"/>
          <p:nvPr/>
        </p:nvSpPr>
        <p:spPr>
          <a:xfrm>
            <a:off x="5146436" y="6400801"/>
            <a:ext cx="119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Fractions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Rates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Standard form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E4D84A2-38DF-478D-86D3-0AF42A9D61EF}"/>
              </a:ext>
            </a:extLst>
          </p:cNvPr>
          <p:cNvSpPr txBox="1"/>
          <p:nvPr/>
        </p:nvSpPr>
        <p:spPr>
          <a:xfrm>
            <a:off x="3705654" y="6434362"/>
            <a:ext cx="14150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Money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Graphs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Ratio and proportion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DF3468B-345A-457D-98A7-08664DFE59E0}"/>
              </a:ext>
            </a:extLst>
          </p:cNvPr>
          <p:cNvSpPr txBox="1"/>
          <p:nvPr/>
        </p:nvSpPr>
        <p:spPr>
          <a:xfrm>
            <a:off x="3836081" y="4181116"/>
            <a:ext cx="9828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Percentages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Ratio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Fractions</a:t>
            </a:r>
          </a:p>
        </p:txBody>
      </p:sp>
      <p:sp>
        <p:nvSpPr>
          <p:cNvPr id="64" name="Arc 63">
            <a:extLst>
              <a:ext uri="{FF2B5EF4-FFF2-40B4-BE49-F238E27FC236}">
                <a16:creationId xmlns:a16="http://schemas.microsoft.com/office/drawing/2014/main" id="{98B6795A-1B17-4151-8325-FA1C695D1B26}"/>
              </a:ext>
            </a:extLst>
          </p:cNvPr>
          <p:cNvSpPr/>
          <p:nvPr/>
        </p:nvSpPr>
        <p:spPr>
          <a:xfrm flipH="1">
            <a:off x="1432816" y="1022496"/>
            <a:ext cx="401264" cy="617196"/>
          </a:xfrm>
          <a:prstGeom prst="arc">
            <a:avLst>
              <a:gd name="adj1" fmla="val 16200000"/>
              <a:gd name="adj2" fmla="val 1687883"/>
            </a:avLst>
          </a:prstGeom>
          <a:ln w="1270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3C491F32-2784-4F5F-B688-2E75AF1FA8C5}"/>
              </a:ext>
            </a:extLst>
          </p:cNvPr>
          <p:cNvSpPr/>
          <p:nvPr/>
        </p:nvSpPr>
        <p:spPr>
          <a:xfrm>
            <a:off x="663143" y="1031644"/>
            <a:ext cx="401264" cy="577407"/>
          </a:xfrm>
          <a:prstGeom prst="arc">
            <a:avLst>
              <a:gd name="adj1" fmla="val 16200000"/>
              <a:gd name="adj2" fmla="val 196204"/>
            </a:avLst>
          </a:prstGeom>
          <a:ln w="1270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92B707BE-0024-43B1-BFB1-CE88BC8687D8}"/>
              </a:ext>
            </a:extLst>
          </p:cNvPr>
          <p:cNvSpPr/>
          <p:nvPr/>
        </p:nvSpPr>
        <p:spPr>
          <a:xfrm rot="1355639">
            <a:off x="435447" y="776645"/>
            <a:ext cx="706265" cy="865787"/>
          </a:xfrm>
          <a:prstGeom prst="arc">
            <a:avLst>
              <a:gd name="adj1" fmla="val 16905585"/>
              <a:gd name="adj2" fmla="val 19688744"/>
            </a:avLst>
          </a:prstGeom>
          <a:ln w="1270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64E648-C824-4EE9-AFE6-2238C00525A2}"/>
              </a:ext>
            </a:extLst>
          </p:cNvPr>
          <p:cNvCxnSpPr>
            <a:cxnSpLocks/>
          </p:cNvCxnSpPr>
          <p:nvPr/>
        </p:nvCxnSpPr>
        <p:spPr>
          <a:xfrm flipV="1">
            <a:off x="1250643" y="740126"/>
            <a:ext cx="5445" cy="660706"/>
          </a:xfrm>
          <a:prstGeom prst="line">
            <a:avLst/>
          </a:prstGeom>
          <a:ln w="127000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>
            <a:extLst>
              <a:ext uri="{FF2B5EF4-FFF2-40B4-BE49-F238E27FC236}">
                <a16:creationId xmlns:a16="http://schemas.microsoft.com/office/drawing/2014/main" id="{BAFFF327-53CF-4719-8D83-43B0301951C2}"/>
              </a:ext>
            </a:extLst>
          </p:cNvPr>
          <p:cNvSpPr/>
          <p:nvPr/>
        </p:nvSpPr>
        <p:spPr>
          <a:xfrm rot="20244361" flipH="1">
            <a:off x="1386125" y="774098"/>
            <a:ext cx="706265" cy="865787"/>
          </a:xfrm>
          <a:prstGeom prst="arc">
            <a:avLst>
              <a:gd name="adj1" fmla="val 16905585"/>
              <a:gd name="adj2" fmla="val 1055727"/>
            </a:avLst>
          </a:prstGeom>
          <a:ln w="1270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3DB8616B-7E12-4309-B96E-24518498FB6F}"/>
              </a:ext>
            </a:extLst>
          </p:cNvPr>
          <p:cNvSpPr/>
          <p:nvPr/>
        </p:nvSpPr>
        <p:spPr>
          <a:xfrm>
            <a:off x="660421" y="1041951"/>
            <a:ext cx="401264" cy="577407"/>
          </a:xfrm>
          <a:prstGeom prst="arc">
            <a:avLst>
              <a:gd name="adj1" fmla="val 16200000"/>
              <a:gd name="adj2" fmla="val 19114310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Arc 90">
            <a:extLst>
              <a:ext uri="{FF2B5EF4-FFF2-40B4-BE49-F238E27FC236}">
                <a16:creationId xmlns:a16="http://schemas.microsoft.com/office/drawing/2014/main" id="{125C9DB2-99A5-49AC-B333-9CB66D0EEC08}"/>
              </a:ext>
            </a:extLst>
          </p:cNvPr>
          <p:cNvSpPr/>
          <p:nvPr/>
        </p:nvSpPr>
        <p:spPr>
          <a:xfrm rot="1355639">
            <a:off x="432725" y="786952"/>
            <a:ext cx="706265" cy="865787"/>
          </a:xfrm>
          <a:prstGeom prst="arc">
            <a:avLst>
              <a:gd name="adj1" fmla="val 16905585"/>
              <a:gd name="adj2" fmla="val 19688744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6499CF0-EBA4-4EC4-A08B-6E53E56559FF}"/>
              </a:ext>
            </a:extLst>
          </p:cNvPr>
          <p:cNvCxnSpPr>
            <a:cxnSpLocks/>
          </p:cNvCxnSpPr>
          <p:nvPr/>
        </p:nvCxnSpPr>
        <p:spPr>
          <a:xfrm flipV="1">
            <a:off x="1244032" y="748075"/>
            <a:ext cx="7485" cy="364804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Arc 92">
            <a:extLst>
              <a:ext uri="{FF2B5EF4-FFF2-40B4-BE49-F238E27FC236}">
                <a16:creationId xmlns:a16="http://schemas.microsoft.com/office/drawing/2014/main" id="{CEEE3747-BCFE-4D31-BD56-30B55810147D}"/>
              </a:ext>
            </a:extLst>
          </p:cNvPr>
          <p:cNvSpPr/>
          <p:nvPr/>
        </p:nvSpPr>
        <p:spPr>
          <a:xfrm rot="20244361" flipH="1">
            <a:off x="1383403" y="784405"/>
            <a:ext cx="706265" cy="865787"/>
          </a:xfrm>
          <a:prstGeom prst="arc">
            <a:avLst>
              <a:gd name="adj1" fmla="val 16905585"/>
              <a:gd name="adj2" fmla="val 19706644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53A0AA-FD42-4FE2-A924-1FFFEC635802}"/>
              </a:ext>
            </a:extLst>
          </p:cNvPr>
          <p:cNvSpPr txBox="1"/>
          <p:nvPr/>
        </p:nvSpPr>
        <p:spPr>
          <a:xfrm>
            <a:off x="6539836" y="361993"/>
            <a:ext cx="2196106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ROAD MAP TO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25CF8D-50D9-44A8-BB1D-FF0066CADBDA}"/>
              </a:ext>
            </a:extLst>
          </p:cNvPr>
          <p:cNvSpPr txBox="1"/>
          <p:nvPr/>
        </p:nvSpPr>
        <p:spPr>
          <a:xfrm>
            <a:off x="5183595" y="828047"/>
            <a:ext cx="4332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THE MATHS CURRICULUM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F563638-F11D-40AB-A7C3-D52BAD379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" y="11858886"/>
            <a:ext cx="2848999" cy="724000"/>
          </a:xfrm>
          <a:prstGeom prst="rect">
            <a:avLst/>
          </a:prstGeom>
        </p:spPr>
      </p:pic>
      <p:sp>
        <p:nvSpPr>
          <p:cNvPr id="115" name="Arc 114">
            <a:extLst>
              <a:ext uri="{FF2B5EF4-FFF2-40B4-BE49-F238E27FC236}">
                <a16:creationId xmlns:a16="http://schemas.microsoft.com/office/drawing/2014/main" id="{6F9A0ECB-1B46-42F4-9B67-AC17E1D45B0A}"/>
              </a:ext>
            </a:extLst>
          </p:cNvPr>
          <p:cNvSpPr/>
          <p:nvPr/>
        </p:nvSpPr>
        <p:spPr>
          <a:xfrm flipH="1">
            <a:off x="1420491" y="1041950"/>
            <a:ext cx="401264" cy="577407"/>
          </a:xfrm>
          <a:prstGeom prst="arc">
            <a:avLst>
              <a:gd name="adj1" fmla="val 16200000"/>
              <a:gd name="adj2" fmla="val 19114310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E02FB2-4E76-4DAF-BBD9-2C1DC75FEE0A}"/>
              </a:ext>
            </a:extLst>
          </p:cNvPr>
          <p:cNvSpPr txBox="1"/>
          <p:nvPr/>
        </p:nvSpPr>
        <p:spPr>
          <a:xfrm>
            <a:off x="2924575" y="4214759"/>
            <a:ext cx="91634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Equations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Inequalities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Expressions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7440B57-97D3-47A2-8B0E-15E20C1637A2}"/>
              </a:ext>
            </a:extLst>
          </p:cNvPr>
          <p:cNvSpPr txBox="1"/>
          <p:nvPr/>
        </p:nvSpPr>
        <p:spPr>
          <a:xfrm>
            <a:off x="2301128" y="6421646"/>
            <a:ext cx="140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Constructions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Similarity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Algebra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63CD73E-42F7-4B3F-A5F6-96040A56858E}"/>
              </a:ext>
            </a:extLst>
          </p:cNvPr>
          <p:cNvSpPr txBox="1"/>
          <p:nvPr/>
        </p:nvSpPr>
        <p:spPr>
          <a:xfrm>
            <a:off x="4783011" y="4167638"/>
            <a:ext cx="141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Number work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Graphs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Probability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814F78D-B762-4BB8-B024-9A51B8279D33}"/>
              </a:ext>
            </a:extLst>
          </p:cNvPr>
          <p:cNvSpPr txBox="1"/>
          <p:nvPr/>
        </p:nvSpPr>
        <p:spPr>
          <a:xfrm>
            <a:off x="6119427" y="4148604"/>
            <a:ext cx="123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Area &amp; Volume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Data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Curves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EFB949A-7CD2-4439-ABA6-63CC6C65D6E8}"/>
              </a:ext>
            </a:extLst>
          </p:cNvPr>
          <p:cNvSpPr txBox="1"/>
          <p:nvPr/>
        </p:nvSpPr>
        <p:spPr>
          <a:xfrm>
            <a:off x="7289919" y="4230100"/>
            <a:ext cx="10852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Angles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Graphs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Vectors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E2A0AE9-F225-4BFD-9E0C-AD0089AF8BAD}"/>
              </a:ext>
            </a:extLst>
          </p:cNvPr>
          <p:cNvSpPr txBox="1"/>
          <p:nvPr/>
        </p:nvSpPr>
        <p:spPr>
          <a:xfrm>
            <a:off x="2186316" y="2103368"/>
            <a:ext cx="1406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Transforming and constructions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EE6E4E1-71BF-4772-84EC-CE3ABF39F08F}"/>
              </a:ext>
            </a:extLst>
          </p:cNvPr>
          <p:cNvSpPr txBox="1"/>
          <p:nvPr/>
        </p:nvSpPr>
        <p:spPr>
          <a:xfrm>
            <a:off x="4712583" y="2183511"/>
            <a:ext cx="14063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Algebra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A66B2F1-6064-4A16-AC62-33749C5D5BC2}"/>
              </a:ext>
            </a:extLst>
          </p:cNvPr>
          <p:cNvSpPr txBox="1"/>
          <p:nvPr/>
        </p:nvSpPr>
        <p:spPr>
          <a:xfrm>
            <a:off x="3518005" y="2076649"/>
            <a:ext cx="1406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Reasoning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4D06274-7B5F-4BD0-AB45-AF1551931F0D}"/>
              </a:ext>
            </a:extLst>
          </p:cNvPr>
          <p:cNvSpPr txBox="1"/>
          <p:nvPr/>
        </p:nvSpPr>
        <p:spPr>
          <a:xfrm>
            <a:off x="5989639" y="2158580"/>
            <a:ext cx="1406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Graphs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5442235-1BB0-4DEB-80AF-13FC1CA6FE11}"/>
              </a:ext>
            </a:extLst>
          </p:cNvPr>
          <p:cNvSpPr txBox="1"/>
          <p:nvPr/>
        </p:nvSpPr>
        <p:spPr>
          <a:xfrm>
            <a:off x="2397323" y="1016545"/>
            <a:ext cx="138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1: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Medicine: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18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and 19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century &amp; Modern medicine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ADCCDD0D-6986-4B39-953C-C5ED1C40B491}"/>
              </a:ext>
            </a:extLst>
          </p:cNvPr>
          <p:cNvCxnSpPr>
            <a:cxnSpLocks/>
          </p:cNvCxnSpPr>
          <p:nvPr/>
        </p:nvCxnSpPr>
        <p:spPr>
          <a:xfrm>
            <a:off x="7292280" y="3850518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D33E77D-525D-4CBE-8474-F6AC05669DB6}"/>
              </a:ext>
            </a:extLst>
          </p:cNvPr>
          <p:cNvCxnSpPr>
            <a:cxnSpLocks/>
          </p:cNvCxnSpPr>
          <p:nvPr/>
        </p:nvCxnSpPr>
        <p:spPr>
          <a:xfrm flipH="1">
            <a:off x="6145177" y="4133850"/>
            <a:ext cx="7973" cy="135151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8A7A372-2404-43E1-A0DA-87F2331BC271}"/>
              </a:ext>
            </a:extLst>
          </p:cNvPr>
          <p:cNvCxnSpPr>
            <a:cxnSpLocks/>
          </p:cNvCxnSpPr>
          <p:nvPr/>
        </p:nvCxnSpPr>
        <p:spPr>
          <a:xfrm>
            <a:off x="4800600" y="3866693"/>
            <a:ext cx="0" cy="133416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4D3436B-EDEF-4FD5-9429-D13E6F2A940E}"/>
              </a:ext>
            </a:extLst>
          </p:cNvPr>
          <p:cNvCxnSpPr>
            <a:cxnSpLocks/>
          </p:cNvCxnSpPr>
          <p:nvPr/>
        </p:nvCxnSpPr>
        <p:spPr>
          <a:xfrm>
            <a:off x="3846331" y="3884647"/>
            <a:ext cx="0" cy="146459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E1082D9-13E5-4F52-B3E6-8AC8F465CBBE}"/>
              </a:ext>
            </a:extLst>
          </p:cNvPr>
          <p:cNvCxnSpPr>
            <a:cxnSpLocks/>
          </p:cNvCxnSpPr>
          <p:nvPr/>
        </p:nvCxnSpPr>
        <p:spPr>
          <a:xfrm>
            <a:off x="8097638" y="3947345"/>
            <a:ext cx="438985" cy="61246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124BA52C-4CEF-450B-AE23-B6F2FD935292}"/>
              </a:ext>
            </a:extLst>
          </p:cNvPr>
          <p:cNvCxnSpPr>
            <a:cxnSpLocks/>
          </p:cNvCxnSpPr>
          <p:nvPr/>
        </p:nvCxnSpPr>
        <p:spPr>
          <a:xfrm>
            <a:off x="6030465" y="1551719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41C21E3F-3A63-4E55-B604-8666FE9E74C4}"/>
              </a:ext>
            </a:extLst>
          </p:cNvPr>
          <p:cNvCxnSpPr>
            <a:cxnSpLocks/>
          </p:cNvCxnSpPr>
          <p:nvPr/>
        </p:nvCxnSpPr>
        <p:spPr>
          <a:xfrm>
            <a:off x="4845068" y="1573426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19981475-3506-407D-8E06-1D9E96276EC9}"/>
              </a:ext>
            </a:extLst>
          </p:cNvPr>
          <p:cNvCxnSpPr>
            <a:cxnSpLocks/>
          </p:cNvCxnSpPr>
          <p:nvPr/>
        </p:nvCxnSpPr>
        <p:spPr>
          <a:xfrm>
            <a:off x="3626523" y="1411971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FAAA2E7-13E0-42A7-A28F-BE9D2F6D08A2}"/>
              </a:ext>
            </a:extLst>
          </p:cNvPr>
          <p:cNvCxnSpPr>
            <a:cxnSpLocks/>
          </p:cNvCxnSpPr>
          <p:nvPr/>
        </p:nvCxnSpPr>
        <p:spPr>
          <a:xfrm>
            <a:off x="2134260" y="1528314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2A50E76-EDD6-4BF1-8884-27770FB6A745}"/>
              </a:ext>
            </a:extLst>
          </p:cNvPr>
          <p:cNvCxnSpPr>
            <a:cxnSpLocks/>
          </p:cNvCxnSpPr>
          <p:nvPr/>
        </p:nvCxnSpPr>
        <p:spPr>
          <a:xfrm>
            <a:off x="7913063" y="8283080"/>
            <a:ext cx="435081" cy="112600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40AF1050-F0B7-4186-BB51-C2681B2B08E4}"/>
              </a:ext>
            </a:extLst>
          </p:cNvPr>
          <p:cNvSpPr txBox="1"/>
          <p:nvPr/>
        </p:nvSpPr>
        <p:spPr>
          <a:xfrm>
            <a:off x="5342442" y="8663687"/>
            <a:ext cx="1108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Area &amp; volume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Equations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Percentages</a:t>
            </a:r>
          </a:p>
          <a:p>
            <a:pPr algn="ctr"/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9EB8136-34D6-4D35-862D-27F8E776D16A}"/>
              </a:ext>
            </a:extLst>
          </p:cNvPr>
          <p:cNvSpPr txBox="1"/>
          <p:nvPr/>
        </p:nvSpPr>
        <p:spPr>
          <a:xfrm>
            <a:off x="6405660" y="8695725"/>
            <a:ext cx="16143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Indices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Standard Form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80CD57C-6FB3-4954-96CF-61D5B1E91129}"/>
              </a:ext>
            </a:extLst>
          </p:cNvPr>
          <p:cNvSpPr txBox="1"/>
          <p:nvPr/>
        </p:nvSpPr>
        <p:spPr>
          <a:xfrm rot="6944219">
            <a:off x="770957" y="9238123"/>
            <a:ext cx="1588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Fractions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Angles and polygons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D84AB3B-D847-4C7E-A19C-CBA8CD3ACE57}"/>
              </a:ext>
            </a:extLst>
          </p:cNvPr>
          <p:cNvSpPr txBox="1"/>
          <p:nvPr/>
        </p:nvSpPr>
        <p:spPr>
          <a:xfrm rot="16200000">
            <a:off x="8054305" y="7491861"/>
            <a:ext cx="1315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Circles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Sequences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Graphs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AC79CC-EF28-4503-B66E-342BFC1DBC44}"/>
              </a:ext>
            </a:extLst>
          </p:cNvPr>
          <p:cNvSpPr txBox="1"/>
          <p:nvPr/>
        </p:nvSpPr>
        <p:spPr>
          <a:xfrm rot="18102833">
            <a:off x="7973570" y="8450059"/>
            <a:ext cx="113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Angles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Probability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979F09F-0DFB-40AE-9A8E-30DC2A22642C}"/>
              </a:ext>
            </a:extLst>
          </p:cNvPr>
          <p:cNvSpPr txBox="1"/>
          <p:nvPr/>
        </p:nvSpPr>
        <p:spPr>
          <a:xfrm rot="3403615">
            <a:off x="908388" y="5977763"/>
            <a:ext cx="1315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Pythagoras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Curves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Probability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286B4ED-97D7-433A-94BE-97554EBC6B32}"/>
              </a:ext>
            </a:extLst>
          </p:cNvPr>
          <p:cNvSpPr txBox="1"/>
          <p:nvPr/>
        </p:nvSpPr>
        <p:spPr>
          <a:xfrm rot="17818132">
            <a:off x="8125450" y="3604466"/>
            <a:ext cx="1167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Trigonometry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Equations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Powers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3F975EF-E04E-433E-BCD7-E33316CF899C}"/>
              </a:ext>
            </a:extLst>
          </p:cNvPr>
          <p:cNvSpPr txBox="1"/>
          <p:nvPr/>
        </p:nvSpPr>
        <p:spPr>
          <a:xfrm rot="13331341" flipV="1">
            <a:off x="611991" y="10536750"/>
            <a:ext cx="1799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Speed, distance &amp; time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Properties of number</a:t>
            </a:r>
          </a:p>
          <a:p>
            <a:pPr algn="ctr"/>
            <a:endParaRPr lang="en-GB" sz="1200" b="1" dirty="0">
              <a:solidFill>
                <a:schemeClr val="bg1"/>
              </a:solidFill>
            </a:endParaRPr>
          </a:p>
          <a:p>
            <a:pPr algn="ctr"/>
            <a:endParaRPr lang="en-GB" sz="1200" b="1" dirty="0">
              <a:solidFill>
                <a:schemeClr val="bg1"/>
              </a:solidFill>
            </a:endParaRPr>
          </a:p>
        </p:txBody>
      </p:sp>
      <p:pic>
        <p:nvPicPr>
          <p:cNvPr id="4" name="Graphic 3" descr="Mathematics">
            <a:extLst>
              <a:ext uri="{FF2B5EF4-FFF2-40B4-BE49-F238E27FC236}">
                <a16:creationId xmlns:a16="http://schemas.microsoft.com/office/drawing/2014/main" id="{A09F2C84-E53A-4DED-A165-B6D052C47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9546" y="10851732"/>
            <a:ext cx="301394" cy="30139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BBDCD31-34C8-4574-9FCE-1E9CAF19E3F1}"/>
              </a:ext>
            </a:extLst>
          </p:cNvPr>
          <p:cNvCxnSpPr>
            <a:cxnSpLocks/>
          </p:cNvCxnSpPr>
          <p:nvPr/>
        </p:nvCxnSpPr>
        <p:spPr>
          <a:xfrm flipV="1">
            <a:off x="6470002" y="11595144"/>
            <a:ext cx="260128" cy="416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64A1B82-2D2B-409D-BFD3-B558D30EAB49}"/>
              </a:ext>
            </a:extLst>
          </p:cNvPr>
          <p:cNvCxnSpPr>
            <a:cxnSpLocks/>
          </p:cNvCxnSpPr>
          <p:nvPr/>
        </p:nvCxnSpPr>
        <p:spPr>
          <a:xfrm flipH="1" flipV="1">
            <a:off x="6922305" y="11613889"/>
            <a:ext cx="52087" cy="397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E74BF44-0EC2-4373-BE2E-064801C23EAD}"/>
              </a:ext>
            </a:extLst>
          </p:cNvPr>
          <p:cNvCxnSpPr>
            <a:cxnSpLocks/>
          </p:cNvCxnSpPr>
          <p:nvPr/>
        </p:nvCxnSpPr>
        <p:spPr>
          <a:xfrm flipH="1" flipV="1">
            <a:off x="7240415" y="11639911"/>
            <a:ext cx="287364" cy="333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725756CB-7F25-4101-A204-6449EE0129B7}"/>
              </a:ext>
            </a:extLst>
          </p:cNvPr>
          <p:cNvCxnSpPr>
            <a:cxnSpLocks/>
          </p:cNvCxnSpPr>
          <p:nvPr/>
        </p:nvCxnSpPr>
        <p:spPr>
          <a:xfrm flipV="1">
            <a:off x="4132188" y="11590111"/>
            <a:ext cx="213727" cy="407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1877F86B-C938-47B0-AAEA-F2D314C1D425}"/>
              </a:ext>
            </a:extLst>
          </p:cNvPr>
          <p:cNvCxnSpPr>
            <a:cxnSpLocks/>
          </p:cNvCxnSpPr>
          <p:nvPr/>
        </p:nvCxnSpPr>
        <p:spPr>
          <a:xfrm flipH="1" flipV="1">
            <a:off x="4685190" y="11575909"/>
            <a:ext cx="236746" cy="289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850C951-C1B1-4BEC-B4BF-2A2BB821A2BF}"/>
              </a:ext>
            </a:extLst>
          </p:cNvPr>
          <p:cNvCxnSpPr>
            <a:cxnSpLocks/>
          </p:cNvCxnSpPr>
          <p:nvPr/>
        </p:nvCxnSpPr>
        <p:spPr>
          <a:xfrm flipV="1">
            <a:off x="1006682" y="10983330"/>
            <a:ext cx="119240" cy="153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3B94E2C-0623-4CE9-9224-363DB997220E}"/>
              </a:ext>
            </a:extLst>
          </p:cNvPr>
          <p:cNvSpPr txBox="1"/>
          <p:nvPr/>
        </p:nvSpPr>
        <p:spPr>
          <a:xfrm>
            <a:off x="5974664" y="11997938"/>
            <a:ext cx="764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Nth term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D277296-7844-475C-BE23-DA2D8C976225}"/>
              </a:ext>
            </a:extLst>
          </p:cNvPr>
          <p:cNvSpPr txBox="1"/>
          <p:nvPr/>
        </p:nvSpPr>
        <p:spPr>
          <a:xfrm>
            <a:off x="2099150" y="8030728"/>
            <a:ext cx="990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Ratio problems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02E2C80-ADA8-4D39-AFA1-58F06D0D82A6}"/>
              </a:ext>
            </a:extLst>
          </p:cNvPr>
          <p:cNvSpPr txBox="1"/>
          <p:nvPr/>
        </p:nvSpPr>
        <p:spPr>
          <a:xfrm>
            <a:off x="5863480" y="5834010"/>
            <a:ext cx="1019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      Prisms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B86A835-E3C2-408F-A34C-330DA84B7FF7}"/>
              </a:ext>
            </a:extLst>
          </p:cNvPr>
          <p:cNvSpPr txBox="1"/>
          <p:nvPr/>
        </p:nvSpPr>
        <p:spPr>
          <a:xfrm>
            <a:off x="1962036" y="3486980"/>
            <a:ext cx="921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Expand &amp; factorise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049C750-5309-4B38-9484-1E3CDAADC97E}"/>
              </a:ext>
            </a:extLst>
          </p:cNvPr>
          <p:cNvSpPr txBox="1"/>
          <p:nvPr/>
        </p:nvSpPr>
        <p:spPr>
          <a:xfrm>
            <a:off x="6465481" y="12199390"/>
            <a:ext cx="9338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Arithmetic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8B2F7E1-DF85-48EC-812F-8C912485F183}"/>
              </a:ext>
            </a:extLst>
          </p:cNvPr>
          <p:cNvSpPr txBox="1"/>
          <p:nvPr/>
        </p:nvSpPr>
        <p:spPr>
          <a:xfrm>
            <a:off x="3022662" y="7893061"/>
            <a:ext cx="89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Direct proportion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2F1E0F7-82CE-4ABE-B64C-5A77594E8258}"/>
              </a:ext>
            </a:extLst>
          </p:cNvPr>
          <p:cNvSpPr txBox="1"/>
          <p:nvPr/>
        </p:nvSpPr>
        <p:spPr>
          <a:xfrm>
            <a:off x="6726960" y="5773941"/>
            <a:ext cx="830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Interest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550935B-10F0-47F6-B1D8-2EB4A628D960}"/>
              </a:ext>
            </a:extLst>
          </p:cNvPr>
          <p:cNvSpPr txBox="1"/>
          <p:nvPr/>
        </p:nvSpPr>
        <p:spPr>
          <a:xfrm>
            <a:off x="2906962" y="3627908"/>
            <a:ext cx="9609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Solve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1434549-5CA3-4EED-8C4A-1A6D83F90C5B}"/>
              </a:ext>
            </a:extLst>
          </p:cNvPr>
          <p:cNvSpPr txBox="1"/>
          <p:nvPr/>
        </p:nvSpPr>
        <p:spPr>
          <a:xfrm>
            <a:off x="7182594" y="11925490"/>
            <a:ext cx="853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Geometric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124963A-860D-43D2-B1ED-E87E1368CA06}"/>
              </a:ext>
            </a:extLst>
          </p:cNvPr>
          <p:cNvSpPr txBox="1"/>
          <p:nvPr/>
        </p:nvSpPr>
        <p:spPr>
          <a:xfrm>
            <a:off x="3994360" y="8188492"/>
            <a:ext cx="874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Units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22A86A8-4C95-4083-92F4-5D68665FCD00}"/>
              </a:ext>
            </a:extLst>
          </p:cNvPr>
          <p:cNvSpPr txBox="1"/>
          <p:nvPr/>
        </p:nvSpPr>
        <p:spPr>
          <a:xfrm>
            <a:off x="7484128" y="5874633"/>
            <a:ext cx="13821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HCF/LCM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A5B7BDA-D222-4BA3-AFB5-3DE93B3C647A}"/>
              </a:ext>
            </a:extLst>
          </p:cNvPr>
          <p:cNvSpPr txBox="1"/>
          <p:nvPr/>
        </p:nvSpPr>
        <p:spPr>
          <a:xfrm>
            <a:off x="4298982" y="10153492"/>
            <a:ext cx="12187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Significant figures</a:t>
            </a:r>
          </a:p>
          <a:p>
            <a:r>
              <a:rPr lang="en-GB" sz="1100" b="1" dirty="0"/>
              <a:t>Decimal places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966E47D-9E6E-44BC-B90E-1C70AA0E75B8}"/>
              </a:ext>
            </a:extLst>
          </p:cNvPr>
          <p:cNvSpPr txBox="1"/>
          <p:nvPr/>
        </p:nvSpPr>
        <p:spPr>
          <a:xfrm>
            <a:off x="3622973" y="9561812"/>
            <a:ext cx="7622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Expand &amp; factorise</a:t>
            </a:r>
          </a:p>
          <a:p>
            <a:endParaRPr lang="en-GB" sz="1100" b="1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CF3F07C-865B-4AFB-B3DA-77D35B0DCA70}"/>
              </a:ext>
            </a:extLst>
          </p:cNvPr>
          <p:cNvSpPr txBox="1"/>
          <p:nvPr/>
        </p:nvSpPr>
        <p:spPr>
          <a:xfrm>
            <a:off x="4599116" y="7287497"/>
            <a:ext cx="11544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Speed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D97D8AD-EC88-494D-BC5B-707093EF561E}"/>
              </a:ext>
            </a:extLst>
          </p:cNvPr>
          <p:cNvSpPr txBox="1"/>
          <p:nvPr/>
        </p:nvSpPr>
        <p:spPr>
          <a:xfrm>
            <a:off x="2816304" y="4812691"/>
            <a:ext cx="11256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Change the subject of a formula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F6A68A-5FC4-46C2-8FA7-3030F8FF60F5}"/>
              </a:ext>
            </a:extLst>
          </p:cNvPr>
          <p:cNvSpPr/>
          <p:nvPr/>
        </p:nvSpPr>
        <p:spPr>
          <a:xfrm>
            <a:off x="5067775" y="9423493"/>
            <a:ext cx="11991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Multiply &amp; divide fractions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125C82-F441-4A62-BF0D-BCA892E66A36}"/>
              </a:ext>
            </a:extLst>
          </p:cNvPr>
          <p:cNvSpPr/>
          <p:nvPr/>
        </p:nvSpPr>
        <p:spPr>
          <a:xfrm>
            <a:off x="4156458" y="9672543"/>
            <a:ext cx="13612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Y=</a:t>
            </a:r>
            <a:r>
              <a:rPr lang="en-GB" sz="1100" b="1" dirty="0" err="1"/>
              <a:t>mx+c</a:t>
            </a:r>
            <a:endParaRPr lang="en-GB" sz="11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6B2A3C-DCAF-4F16-8A28-5BE2CA173CED}"/>
              </a:ext>
            </a:extLst>
          </p:cNvPr>
          <p:cNvSpPr/>
          <p:nvPr/>
        </p:nvSpPr>
        <p:spPr>
          <a:xfrm>
            <a:off x="6963717" y="10388956"/>
            <a:ext cx="13196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Substitution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61BFD7-B83A-4D5E-A95C-DFD9DA250104}"/>
              </a:ext>
            </a:extLst>
          </p:cNvPr>
          <p:cNvSpPr txBox="1"/>
          <p:nvPr/>
        </p:nvSpPr>
        <p:spPr>
          <a:xfrm>
            <a:off x="5867801" y="10241939"/>
            <a:ext cx="11543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Add, subtract, multiply, divide</a:t>
            </a: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4251FE5E-9AF0-4AC2-9F09-F61C9ADC9A1A}"/>
              </a:ext>
            </a:extLst>
          </p:cNvPr>
          <p:cNvCxnSpPr>
            <a:cxnSpLocks/>
          </p:cNvCxnSpPr>
          <p:nvPr/>
        </p:nvCxnSpPr>
        <p:spPr>
          <a:xfrm>
            <a:off x="5101917" y="10391049"/>
            <a:ext cx="87092" cy="445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8A137528-22FA-4E26-AA08-915E1468D673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5626364" y="10457383"/>
            <a:ext cx="241437" cy="341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70AE3CC1-22A8-4983-84C9-F154A294A8B4}"/>
              </a:ext>
            </a:extLst>
          </p:cNvPr>
          <p:cNvCxnSpPr>
            <a:cxnSpLocks/>
          </p:cNvCxnSpPr>
          <p:nvPr/>
        </p:nvCxnSpPr>
        <p:spPr>
          <a:xfrm flipH="1">
            <a:off x="7060484" y="10350666"/>
            <a:ext cx="228070" cy="42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53EC59DF-E4A4-48E8-BAC4-E6A2050CF73C}"/>
              </a:ext>
            </a:extLst>
          </p:cNvPr>
          <p:cNvCxnSpPr>
            <a:cxnSpLocks/>
          </p:cNvCxnSpPr>
          <p:nvPr/>
        </p:nvCxnSpPr>
        <p:spPr>
          <a:xfrm>
            <a:off x="2928346" y="8285238"/>
            <a:ext cx="111876" cy="154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103B10E0-3235-476C-9C56-E9772EA3F3C2}"/>
              </a:ext>
            </a:extLst>
          </p:cNvPr>
          <p:cNvCxnSpPr>
            <a:cxnSpLocks/>
          </p:cNvCxnSpPr>
          <p:nvPr/>
        </p:nvCxnSpPr>
        <p:spPr>
          <a:xfrm>
            <a:off x="3532188" y="8117080"/>
            <a:ext cx="17649" cy="40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DCBA2D2C-A1D4-44FC-B387-49FD5B740658}"/>
              </a:ext>
            </a:extLst>
          </p:cNvPr>
          <p:cNvCxnSpPr>
            <a:cxnSpLocks/>
          </p:cNvCxnSpPr>
          <p:nvPr/>
        </p:nvCxnSpPr>
        <p:spPr>
          <a:xfrm flipH="1">
            <a:off x="3834279" y="8436915"/>
            <a:ext cx="219680" cy="168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545AA353-4034-4631-96EF-82A9712949AA}"/>
              </a:ext>
            </a:extLst>
          </p:cNvPr>
          <p:cNvCxnSpPr>
            <a:cxnSpLocks/>
          </p:cNvCxnSpPr>
          <p:nvPr/>
        </p:nvCxnSpPr>
        <p:spPr>
          <a:xfrm flipV="1">
            <a:off x="4340129" y="9344987"/>
            <a:ext cx="137205" cy="223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DCF7272A-FE0D-4E3E-9DA7-2C355F6D5C1F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4669512" y="9363734"/>
            <a:ext cx="167581" cy="308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C48CCCC4-2ED8-4FC2-B3E0-37F0E230B732}"/>
              </a:ext>
            </a:extLst>
          </p:cNvPr>
          <p:cNvCxnSpPr>
            <a:cxnSpLocks/>
          </p:cNvCxnSpPr>
          <p:nvPr/>
        </p:nvCxnSpPr>
        <p:spPr>
          <a:xfrm flipH="1" flipV="1">
            <a:off x="4987619" y="9389753"/>
            <a:ext cx="106896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EB36EEC-6953-4037-B666-FAA580E955B8}"/>
              </a:ext>
            </a:extLst>
          </p:cNvPr>
          <p:cNvSpPr/>
          <p:nvPr/>
        </p:nvSpPr>
        <p:spPr>
          <a:xfrm>
            <a:off x="5746862" y="7225899"/>
            <a:ext cx="7929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4 rules of fractions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5E8AEBF-DEA5-41CD-81FD-CBB4A7AF4490}"/>
              </a:ext>
            </a:extLst>
          </p:cNvPr>
          <p:cNvSpPr/>
          <p:nvPr/>
        </p:nvSpPr>
        <p:spPr>
          <a:xfrm>
            <a:off x="5134857" y="7604350"/>
            <a:ext cx="11657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Compound units</a:t>
            </a:r>
          </a:p>
        </p:txBody>
      </p: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ADE242A1-7B7C-42A2-8F5E-6761D9E51320}"/>
              </a:ext>
            </a:extLst>
          </p:cNvPr>
          <p:cNvCxnSpPr>
            <a:cxnSpLocks/>
          </p:cNvCxnSpPr>
          <p:nvPr/>
        </p:nvCxnSpPr>
        <p:spPr>
          <a:xfrm flipV="1">
            <a:off x="5330743" y="7095298"/>
            <a:ext cx="137205" cy="223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865E21F-E109-427C-860B-C7AEA4E8CC07}"/>
              </a:ext>
            </a:extLst>
          </p:cNvPr>
          <p:cNvCxnSpPr>
            <a:cxnSpLocks/>
          </p:cNvCxnSpPr>
          <p:nvPr/>
        </p:nvCxnSpPr>
        <p:spPr>
          <a:xfrm flipH="1" flipV="1">
            <a:off x="5660125" y="7114044"/>
            <a:ext cx="135189" cy="497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9B252230-28BE-48C7-83EA-F158D7BEACB2}"/>
              </a:ext>
            </a:extLst>
          </p:cNvPr>
          <p:cNvCxnSpPr>
            <a:cxnSpLocks/>
          </p:cNvCxnSpPr>
          <p:nvPr/>
        </p:nvCxnSpPr>
        <p:spPr>
          <a:xfrm flipH="1" flipV="1">
            <a:off x="5967458" y="7076951"/>
            <a:ext cx="106896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4858CB28-2B26-4E6F-BB17-868E4B6A3DAC}"/>
              </a:ext>
            </a:extLst>
          </p:cNvPr>
          <p:cNvCxnSpPr>
            <a:cxnSpLocks/>
          </p:cNvCxnSpPr>
          <p:nvPr/>
        </p:nvCxnSpPr>
        <p:spPr>
          <a:xfrm>
            <a:off x="6470002" y="6077585"/>
            <a:ext cx="48002" cy="244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4B32F652-B43B-470C-988A-200AAA005CD8}"/>
              </a:ext>
            </a:extLst>
          </p:cNvPr>
          <p:cNvCxnSpPr>
            <a:cxnSpLocks/>
          </p:cNvCxnSpPr>
          <p:nvPr/>
        </p:nvCxnSpPr>
        <p:spPr>
          <a:xfrm>
            <a:off x="7173879" y="6024577"/>
            <a:ext cx="8715" cy="260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6110DAE8-C1A0-45CE-A60F-CE6E8A2BBF0F}"/>
              </a:ext>
            </a:extLst>
          </p:cNvPr>
          <p:cNvCxnSpPr>
            <a:cxnSpLocks/>
          </p:cNvCxnSpPr>
          <p:nvPr/>
        </p:nvCxnSpPr>
        <p:spPr>
          <a:xfrm flipH="1">
            <a:off x="7467036" y="6122725"/>
            <a:ext cx="264712" cy="248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97E45114-8759-4F56-9E3C-DB8D6B355885}"/>
              </a:ext>
            </a:extLst>
          </p:cNvPr>
          <p:cNvSpPr/>
          <p:nvPr/>
        </p:nvSpPr>
        <p:spPr>
          <a:xfrm>
            <a:off x="4119864" y="4933421"/>
            <a:ext cx="10326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Ratio problems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8FA36B1-CB05-4275-9A84-79BFDCAB0F1E}"/>
              </a:ext>
            </a:extLst>
          </p:cNvPr>
          <p:cNvSpPr/>
          <p:nvPr/>
        </p:nvSpPr>
        <p:spPr>
          <a:xfrm>
            <a:off x="3456024" y="5270095"/>
            <a:ext cx="14189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Reverse %</a:t>
            </a:r>
          </a:p>
        </p:txBody>
      </p: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2D7DAFA8-CBC2-40EC-ABFD-15736690E2B4}"/>
              </a:ext>
            </a:extLst>
          </p:cNvPr>
          <p:cNvCxnSpPr>
            <a:cxnSpLocks/>
          </p:cNvCxnSpPr>
          <p:nvPr/>
        </p:nvCxnSpPr>
        <p:spPr>
          <a:xfrm flipV="1">
            <a:off x="4189871" y="4865048"/>
            <a:ext cx="58742" cy="376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469198D7-0A84-4B26-8712-833B5D2D8323}"/>
              </a:ext>
            </a:extLst>
          </p:cNvPr>
          <p:cNvCxnSpPr>
            <a:cxnSpLocks/>
          </p:cNvCxnSpPr>
          <p:nvPr/>
        </p:nvCxnSpPr>
        <p:spPr>
          <a:xfrm flipH="1" flipV="1">
            <a:off x="4683154" y="4859030"/>
            <a:ext cx="106896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485CFB79-D3CE-4D8B-A35D-FC043DC06A36}"/>
              </a:ext>
            </a:extLst>
          </p:cNvPr>
          <p:cNvCxnSpPr>
            <a:cxnSpLocks/>
          </p:cNvCxnSpPr>
          <p:nvPr/>
        </p:nvCxnSpPr>
        <p:spPr>
          <a:xfrm>
            <a:off x="2674829" y="3776836"/>
            <a:ext cx="381084" cy="237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5E25005C-3E72-4344-BEFE-CF6E04C3F65C}"/>
              </a:ext>
            </a:extLst>
          </p:cNvPr>
          <p:cNvCxnSpPr>
            <a:cxnSpLocks/>
          </p:cNvCxnSpPr>
          <p:nvPr/>
        </p:nvCxnSpPr>
        <p:spPr>
          <a:xfrm flipH="1">
            <a:off x="3393464" y="3864763"/>
            <a:ext cx="55439" cy="212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45584941-101F-4CD2-BC92-579C36FD1DB8}"/>
              </a:ext>
            </a:extLst>
          </p:cNvPr>
          <p:cNvSpPr txBox="1"/>
          <p:nvPr/>
        </p:nvSpPr>
        <p:spPr>
          <a:xfrm>
            <a:off x="3663467" y="11924871"/>
            <a:ext cx="2167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 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4FB620B8-27BA-4FE8-A56A-0BA465236950}"/>
              </a:ext>
            </a:extLst>
          </p:cNvPr>
          <p:cNvSpPr/>
          <p:nvPr/>
        </p:nvSpPr>
        <p:spPr>
          <a:xfrm>
            <a:off x="4833250" y="8034604"/>
            <a:ext cx="80883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Density 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3665B2DD-FEFC-4F80-8A42-CC1EC5B1A19E}"/>
              </a:ext>
            </a:extLst>
          </p:cNvPr>
          <p:cNvCxnSpPr>
            <a:cxnSpLocks/>
          </p:cNvCxnSpPr>
          <p:nvPr/>
        </p:nvCxnSpPr>
        <p:spPr>
          <a:xfrm>
            <a:off x="5365319" y="8393008"/>
            <a:ext cx="271597" cy="2238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ectangle 181">
            <a:extLst>
              <a:ext uri="{FF2B5EF4-FFF2-40B4-BE49-F238E27FC236}">
                <a16:creationId xmlns:a16="http://schemas.microsoft.com/office/drawing/2014/main" id="{C78FE2E4-BD9D-4356-89C9-F7C67407C6F1}"/>
              </a:ext>
            </a:extLst>
          </p:cNvPr>
          <p:cNvSpPr/>
          <p:nvPr/>
        </p:nvSpPr>
        <p:spPr>
          <a:xfrm>
            <a:off x="3598703" y="5914355"/>
            <a:ext cx="10631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Rates of pay</a:t>
            </a:r>
          </a:p>
        </p:txBody>
      </p: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6AA46479-5F7C-4B72-835F-FF9E935AA28A}"/>
              </a:ext>
            </a:extLst>
          </p:cNvPr>
          <p:cNvCxnSpPr>
            <a:cxnSpLocks/>
          </p:cNvCxnSpPr>
          <p:nvPr/>
        </p:nvCxnSpPr>
        <p:spPr>
          <a:xfrm>
            <a:off x="3832843" y="6199962"/>
            <a:ext cx="190216" cy="172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04E9E0D-6C9C-40B0-B64F-A77EFBEAEAED}"/>
              </a:ext>
            </a:extLst>
          </p:cNvPr>
          <p:cNvSpPr/>
          <p:nvPr/>
        </p:nvSpPr>
        <p:spPr>
          <a:xfrm>
            <a:off x="4382214" y="3457058"/>
            <a:ext cx="10214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Non-calculator</a:t>
            </a:r>
          </a:p>
        </p:txBody>
      </p:sp>
      <p:cxnSp>
        <p:nvCxnSpPr>
          <p:cNvPr id="190" name="Straight Arrow Connector 189">
            <a:extLst>
              <a:ext uri="{FF2B5EF4-FFF2-40B4-BE49-F238E27FC236}">
                <a16:creationId xmlns:a16="http://schemas.microsoft.com/office/drawing/2014/main" id="{60050554-013B-47C2-8B8B-6E4800CD38F2}"/>
              </a:ext>
            </a:extLst>
          </p:cNvPr>
          <p:cNvCxnSpPr>
            <a:cxnSpLocks/>
          </p:cNvCxnSpPr>
          <p:nvPr/>
        </p:nvCxnSpPr>
        <p:spPr>
          <a:xfrm>
            <a:off x="4905373" y="3864604"/>
            <a:ext cx="381084" cy="237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F6768D1C-7C17-4736-B4E6-7DE531172D37}"/>
              </a:ext>
            </a:extLst>
          </p:cNvPr>
          <p:cNvCxnSpPr>
            <a:cxnSpLocks/>
          </p:cNvCxnSpPr>
          <p:nvPr/>
        </p:nvCxnSpPr>
        <p:spPr>
          <a:xfrm flipH="1">
            <a:off x="5943131" y="8388225"/>
            <a:ext cx="5225" cy="23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194">
            <a:extLst>
              <a:ext uri="{FF2B5EF4-FFF2-40B4-BE49-F238E27FC236}">
                <a16:creationId xmlns:a16="http://schemas.microsoft.com/office/drawing/2014/main" id="{349C5AE5-5F17-4CD2-89B3-AC46217E1692}"/>
              </a:ext>
            </a:extLst>
          </p:cNvPr>
          <p:cNvSpPr/>
          <p:nvPr/>
        </p:nvSpPr>
        <p:spPr>
          <a:xfrm>
            <a:off x="5474756" y="8003827"/>
            <a:ext cx="92998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Inequalities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F6CADB54-A7C0-46F4-B26A-A4F0FC369499}"/>
              </a:ext>
            </a:extLst>
          </p:cNvPr>
          <p:cNvSpPr/>
          <p:nvPr/>
        </p:nvSpPr>
        <p:spPr>
          <a:xfrm>
            <a:off x="4080239" y="7099817"/>
            <a:ext cx="9068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Y=</a:t>
            </a:r>
            <a:r>
              <a:rPr lang="en-GB" sz="1100" b="1" dirty="0" err="1"/>
              <a:t>mx+c</a:t>
            </a:r>
            <a:endParaRPr lang="en-GB" sz="1100" b="1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062FCC77-87D2-4173-8707-0D50C14AAD9E}"/>
              </a:ext>
            </a:extLst>
          </p:cNvPr>
          <p:cNvSpPr/>
          <p:nvPr/>
        </p:nvSpPr>
        <p:spPr>
          <a:xfrm>
            <a:off x="4973127" y="3584039"/>
            <a:ext cx="2375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B17B574-033D-49E4-A2E6-05801D9A3961}"/>
              </a:ext>
            </a:extLst>
          </p:cNvPr>
          <p:cNvSpPr txBox="1"/>
          <p:nvPr/>
        </p:nvSpPr>
        <p:spPr>
          <a:xfrm>
            <a:off x="4512545" y="11879928"/>
            <a:ext cx="1085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Converting FDP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ACE23873-8EAF-4D6F-9316-00FA7AFF6E4D}"/>
              </a:ext>
            </a:extLst>
          </p:cNvPr>
          <p:cNvCxnSpPr>
            <a:cxnSpLocks/>
          </p:cNvCxnSpPr>
          <p:nvPr/>
        </p:nvCxnSpPr>
        <p:spPr>
          <a:xfrm flipH="1">
            <a:off x="6339227" y="8333666"/>
            <a:ext cx="276324" cy="232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6FAB0ABE-D2A8-4E6E-ACCA-334C31EA12EA}"/>
              </a:ext>
            </a:extLst>
          </p:cNvPr>
          <p:cNvSpPr/>
          <p:nvPr/>
        </p:nvSpPr>
        <p:spPr>
          <a:xfrm>
            <a:off x="6385033" y="7964624"/>
            <a:ext cx="9476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Percentage change</a:t>
            </a:r>
          </a:p>
        </p:txBody>
      </p: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0E01D611-AD24-4614-8EA1-E941BE7F7E14}"/>
              </a:ext>
            </a:extLst>
          </p:cNvPr>
          <p:cNvCxnSpPr>
            <a:cxnSpLocks/>
          </p:cNvCxnSpPr>
          <p:nvPr/>
        </p:nvCxnSpPr>
        <p:spPr>
          <a:xfrm flipH="1">
            <a:off x="4844248" y="6178232"/>
            <a:ext cx="103425" cy="196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Rectangle 208">
            <a:extLst>
              <a:ext uri="{FF2B5EF4-FFF2-40B4-BE49-F238E27FC236}">
                <a16:creationId xmlns:a16="http://schemas.microsoft.com/office/drawing/2014/main" id="{0620C83E-26A8-4A31-9EA1-9BE64FADC004}"/>
              </a:ext>
            </a:extLst>
          </p:cNvPr>
          <p:cNvSpPr/>
          <p:nvPr/>
        </p:nvSpPr>
        <p:spPr>
          <a:xfrm>
            <a:off x="4595480" y="5790894"/>
            <a:ext cx="859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Inverse proportion</a:t>
            </a:r>
          </a:p>
        </p:txBody>
      </p: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15647FE3-EC13-4891-8F9A-4184AFF65CA6}"/>
              </a:ext>
            </a:extLst>
          </p:cNvPr>
          <p:cNvCxnSpPr>
            <a:cxnSpLocks/>
          </p:cNvCxnSpPr>
          <p:nvPr/>
        </p:nvCxnSpPr>
        <p:spPr>
          <a:xfrm flipH="1">
            <a:off x="5619817" y="3904244"/>
            <a:ext cx="103425" cy="196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tangle 210">
            <a:extLst>
              <a:ext uri="{FF2B5EF4-FFF2-40B4-BE49-F238E27FC236}">
                <a16:creationId xmlns:a16="http://schemas.microsoft.com/office/drawing/2014/main" id="{5A6B7AFC-097D-4C65-B251-B8914F235308}"/>
              </a:ext>
            </a:extLst>
          </p:cNvPr>
          <p:cNvSpPr/>
          <p:nvPr/>
        </p:nvSpPr>
        <p:spPr>
          <a:xfrm>
            <a:off x="5379421" y="3488478"/>
            <a:ext cx="84729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Y=</a:t>
            </a:r>
            <a:r>
              <a:rPr lang="en-GB" sz="1100" b="1" dirty="0" err="1"/>
              <a:t>mx+c</a:t>
            </a:r>
            <a:endParaRPr lang="en-GB" sz="1100" b="1" dirty="0"/>
          </a:p>
        </p:txBody>
      </p: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883A8A4D-25E6-4FAC-802C-7B0EACF4F53C}"/>
              </a:ext>
            </a:extLst>
          </p:cNvPr>
          <p:cNvCxnSpPr>
            <a:cxnSpLocks/>
          </p:cNvCxnSpPr>
          <p:nvPr/>
        </p:nvCxnSpPr>
        <p:spPr>
          <a:xfrm>
            <a:off x="2018990" y="9389753"/>
            <a:ext cx="104289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2A6B6494-598C-4936-89CC-053AB597CEC2}"/>
              </a:ext>
            </a:extLst>
          </p:cNvPr>
          <p:cNvCxnSpPr>
            <a:cxnSpLocks/>
          </p:cNvCxnSpPr>
          <p:nvPr/>
        </p:nvCxnSpPr>
        <p:spPr>
          <a:xfrm flipV="1">
            <a:off x="6852971" y="9359261"/>
            <a:ext cx="137205" cy="223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Rectangle 216">
            <a:extLst>
              <a:ext uri="{FF2B5EF4-FFF2-40B4-BE49-F238E27FC236}">
                <a16:creationId xmlns:a16="http://schemas.microsoft.com/office/drawing/2014/main" id="{300AB17A-36D8-4B51-9C93-010F52157D35}"/>
              </a:ext>
            </a:extLst>
          </p:cNvPr>
          <p:cNvSpPr/>
          <p:nvPr/>
        </p:nvSpPr>
        <p:spPr>
          <a:xfrm>
            <a:off x="6392748" y="9507914"/>
            <a:ext cx="9204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Laws of indices</a:t>
            </a:r>
          </a:p>
        </p:txBody>
      </p: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E18519E4-19D6-47BA-92B7-487039CE1175}"/>
              </a:ext>
            </a:extLst>
          </p:cNvPr>
          <p:cNvCxnSpPr>
            <a:cxnSpLocks/>
          </p:cNvCxnSpPr>
          <p:nvPr/>
        </p:nvCxnSpPr>
        <p:spPr>
          <a:xfrm flipV="1">
            <a:off x="2523341" y="7095298"/>
            <a:ext cx="137205" cy="223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>
            <a:extLst>
              <a:ext uri="{FF2B5EF4-FFF2-40B4-BE49-F238E27FC236}">
                <a16:creationId xmlns:a16="http://schemas.microsoft.com/office/drawing/2014/main" id="{6F05DD3C-F298-44F5-86E3-56DB23899A95}"/>
              </a:ext>
            </a:extLst>
          </p:cNvPr>
          <p:cNvSpPr/>
          <p:nvPr/>
        </p:nvSpPr>
        <p:spPr>
          <a:xfrm>
            <a:off x="2103678" y="7266576"/>
            <a:ext cx="8934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Similar shapes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9863080B-9B78-4C9F-891A-985B7D67E5DC}"/>
              </a:ext>
            </a:extLst>
          </p:cNvPr>
          <p:cNvCxnSpPr>
            <a:cxnSpLocks/>
          </p:cNvCxnSpPr>
          <p:nvPr/>
        </p:nvCxnSpPr>
        <p:spPr>
          <a:xfrm flipV="1">
            <a:off x="6163356" y="4870563"/>
            <a:ext cx="137205" cy="223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Rectangle 221">
            <a:extLst>
              <a:ext uri="{FF2B5EF4-FFF2-40B4-BE49-F238E27FC236}">
                <a16:creationId xmlns:a16="http://schemas.microsoft.com/office/drawing/2014/main" id="{850E395C-7A6A-406D-84FA-42312A55A398}"/>
              </a:ext>
            </a:extLst>
          </p:cNvPr>
          <p:cNvSpPr/>
          <p:nvPr/>
        </p:nvSpPr>
        <p:spPr>
          <a:xfrm>
            <a:off x="5492686" y="5042569"/>
            <a:ext cx="11547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Area / Circumference</a:t>
            </a:r>
          </a:p>
        </p:txBody>
      </p: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5FD70C37-EDC6-44B2-AC14-383DAF21B82B}"/>
              </a:ext>
            </a:extLst>
          </p:cNvPr>
          <p:cNvCxnSpPr>
            <a:cxnSpLocks/>
          </p:cNvCxnSpPr>
          <p:nvPr/>
        </p:nvCxnSpPr>
        <p:spPr>
          <a:xfrm>
            <a:off x="3464794" y="10586296"/>
            <a:ext cx="13197" cy="275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 168">
            <a:extLst>
              <a:ext uri="{FF2B5EF4-FFF2-40B4-BE49-F238E27FC236}">
                <a16:creationId xmlns:a16="http://schemas.microsoft.com/office/drawing/2014/main" id="{8B379CFA-D45E-42DE-87A7-86F0E740F084}"/>
              </a:ext>
            </a:extLst>
          </p:cNvPr>
          <p:cNvSpPr/>
          <p:nvPr/>
        </p:nvSpPr>
        <p:spPr>
          <a:xfrm>
            <a:off x="3102186" y="10370656"/>
            <a:ext cx="7633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Negatives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90C801F3-B917-4752-887A-FA2A6B058F09}"/>
              </a:ext>
            </a:extLst>
          </p:cNvPr>
          <p:cNvCxnSpPr>
            <a:cxnSpLocks/>
          </p:cNvCxnSpPr>
          <p:nvPr/>
        </p:nvCxnSpPr>
        <p:spPr>
          <a:xfrm flipH="1" flipV="1">
            <a:off x="7637918" y="9314551"/>
            <a:ext cx="167582" cy="308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 170">
            <a:extLst>
              <a:ext uri="{FF2B5EF4-FFF2-40B4-BE49-F238E27FC236}">
                <a16:creationId xmlns:a16="http://schemas.microsoft.com/office/drawing/2014/main" id="{4AB65ABA-F88A-4862-9B92-E3894521959E}"/>
              </a:ext>
            </a:extLst>
          </p:cNvPr>
          <p:cNvSpPr/>
          <p:nvPr/>
        </p:nvSpPr>
        <p:spPr>
          <a:xfrm>
            <a:off x="7557731" y="9660154"/>
            <a:ext cx="9108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Averages</a:t>
            </a:r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1EDCDA8B-8319-4C8A-9541-91B715C411AF}"/>
              </a:ext>
            </a:extLst>
          </p:cNvPr>
          <p:cNvCxnSpPr>
            <a:cxnSpLocks/>
          </p:cNvCxnSpPr>
          <p:nvPr/>
        </p:nvCxnSpPr>
        <p:spPr>
          <a:xfrm flipH="1" flipV="1">
            <a:off x="3252417" y="7042286"/>
            <a:ext cx="167582" cy="308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E84FCE9-BB1E-4369-B1A6-2F13ED7FFB5E}"/>
              </a:ext>
            </a:extLst>
          </p:cNvPr>
          <p:cNvSpPr/>
          <p:nvPr/>
        </p:nvSpPr>
        <p:spPr>
          <a:xfrm>
            <a:off x="2974691" y="7331221"/>
            <a:ext cx="8006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Expand &amp; factorise</a:t>
            </a: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0D0744B7-515D-4793-83FF-5E4065252460}"/>
              </a:ext>
            </a:extLst>
          </p:cNvPr>
          <p:cNvCxnSpPr>
            <a:cxnSpLocks/>
          </p:cNvCxnSpPr>
          <p:nvPr/>
        </p:nvCxnSpPr>
        <p:spPr>
          <a:xfrm flipH="1" flipV="1">
            <a:off x="6883833" y="4852145"/>
            <a:ext cx="106896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EE4D763-8F4D-47FC-B5E6-3CE8778C4643}"/>
              </a:ext>
            </a:extLst>
          </p:cNvPr>
          <p:cNvSpPr/>
          <p:nvPr/>
        </p:nvSpPr>
        <p:spPr>
          <a:xfrm>
            <a:off x="6574093" y="5004109"/>
            <a:ext cx="8218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Scatter graphs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FD8A8C-E4A5-4817-946C-E7F70DD5F896}"/>
              </a:ext>
            </a:extLst>
          </p:cNvPr>
          <p:cNvSpPr/>
          <p:nvPr/>
        </p:nvSpPr>
        <p:spPr>
          <a:xfrm>
            <a:off x="713179" y="11137329"/>
            <a:ext cx="10005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Prime numbers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252F8180-167A-4373-87A9-98B6A00B8342}"/>
              </a:ext>
            </a:extLst>
          </p:cNvPr>
          <p:cNvCxnSpPr>
            <a:cxnSpLocks/>
          </p:cNvCxnSpPr>
          <p:nvPr/>
        </p:nvCxnSpPr>
        <p:spPr>
          <a:xfrm>
            <a:off x="8036059" y="8150428"/>
            <a:ext cx="181256" cy="237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E361E126-C0CF-4465-A11B-1A806171C085}"/>
              </a:ext>
            </a:extLst>
          </p:cNvPr>
          <p:cNvSpPr/>
          <p:nvPr/>
        </p:nvSpPr>
        <p:spPr>
          <a:xfrm>
            <a:off x="7291551" y="7853908"/>
            <a:ext cx="11160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Angles in parallel lines</a:t>
            </a:r>
          </a:p>
        </p:txBody>
      </p:sp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DA462F51-3B92-4003-BE4E-B2AC68C72C48}"/>
              </a:ext>
            </a:extLst>
          </p:cNvPr>
          <p:cNvCxnSpPr>
            <a:cxnSpLocks/>
          </p:cNvCxnSpPr>
          <p:nvPr/>
        </p:nvCxnSpPr>
        <p:spPr>
          <a:xfrm flipH="1">
            <a:off x="1740920" y="5936774"/>
            <a:ext cx="231002" cy="231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Rectangle 175">
            <a:extLst>
              <a:ext uri="{FF2B5EF4-FFF2-40B4-BE49-F238E27FC236}">
                <a16:creationId xmlns:a16="http://schemas.microsoft.com/office/drawing/2014/main" id="{E76DB391-C106-4F3A-AABF-8CC44B993EAE}"/>
              </a:ext>
            </a:extLst>
          </p:cNvPr>
          <p:cNvSpPr/>
          <p:nvPr/>
        </p:nvSpPr>
        <p:spPr>
          <a:xfrm>
            <a:off x="1722429" y="5735605"/>
            <a:ext cx="9732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Quadratic graphs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3152136B-5098-4B71-AE3D-1982B1BCC2BD}"/>
              </a:ext>
            </a:extLst>
          </p:cNvPr>
          <p:cNvCxnSpPr>
            <a:cxnSpLocks/>
          </p:cNvCxnSpPr>
          <p:nvPr/>
        </p:nvCxnSpPr>
        <p:spPr>
          <a:xfrm>
            <a:off x="7641565" y="3822106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3CCD2F0F-EBCD-4099-894C-C099B0C92392}"/>
              </a:ext>
            </a:extLst>
          </p:cNvPr>
          <p:cNvSpPr/>
          <p:nvPr/>
        </p:nvSpPr>
        <p:spPr>
          <a:xfrm>
            <a:off x="7153129" y="3632491"/>
            <a:ext cx="9023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Angles in polygons</a:t>
            </a:r>
          </a:p>
        </p:txBody>
      </p: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1212F772-1709-4F9B-9341-F85F943FA71F}"/>
              </a:ext>
            </a:extLst>
          </p:cNvPr>
          <p:cNvCxnSpPr>
            <a:cxnSpLocks/>
          </p:cNvCxnSpPr>
          <p:nvPr/>
        </p:nvCxnSpPr>
        <p:spPr>
          <a:xfrm flipH="1" flipV="1">
            <a:off x="8904672" y="4110754"/>
            <a:ext cx="106896" cy="16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7D806BF-16AE-4E59-BB87-3351C49A183C}"/>
              </a:ext>
            </a:extLst>
          </p:cNvPr>
          <p:cNvSpPr/>
          <p:nvPr/>
        </p:nvSpPr>
        <p:spPr>
          <a:xfrm>
            <a:off x="8477490" y="4340491"/>
            <a:ext cx="11528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Surds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399FF989-C9D4-4A64-823C-FD2979828F83}"/>
              </a:ext>
            </a:extLst>
          </p:cNvPr>
          <p:cNvSpPr txBox="1"/>
          <p:nvPr/>
        </p:nvSpPr>
        <p:spPr>
          <a:xfrm>
            <a:off x="1957093" y="9575498"/>
            <a:ext cx="10175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Angles on a straight line</a:t>
            </a:r>
          </a:p>
          <a:p>
            <a:endParaRPr lang="en-GB" sz="1100" b="1" dirty="0"/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B651C8CE-F8E7-4336-BB92-F31E6977CF38}"/>
              </a:ext>
            </a:extLst>
          </p:cNvPr>
          <p:cNvCxnSpPr>
            <a:cxnSpLocks/>
          </p:cNvCxnSpPr>
          <p:nvPr/>
        </p:nvCxnSpPr>
        <p:spPr>
          <a:xfrm flipH="1">
            <a:off x="774886" y="9263851"/>
            <a:ext cx="541628" cy="9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703CF36-2B71-4304-815E-D2798A1DCA6B}"/>
              </a:ext>
            </a:extLst>
          </p:cNvPr>
          <p:cNvSpPr/>
          <p:nvPr/>
        </p:nvSpPr>
        <p:spPr>
          <a:xfrm>
            <a:off x="-44291" y="9286653"/>
            <a:ext cx="124908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Add and subtract fractions</a:t>
            </a:r>
          </a:p>
          <a:p>
            <a:endParaRPr lang="en-GB" sz="1100" b="1" dirty="0"/>
          </a:p>
        </p:txBody>
      </p: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2C66AC5A-3F1B-4F7D-8D91-12ED1ECF5C7E}"/>
              </a:ext>
            </a:extLst>
          </p:cNvPr>
          <p:cNvCxnSpPr>
            <a:cxnSpLocks/>
          </p:cNvCxnSpPr>
          <p:nvPr/>
        </p:nvCxnSpPr>
        <p:spPr>
          <a:xfrm flipV="1">
            <a:off x="8985744" y="6967040"/>
            <a:ext cx="21112" cy="527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0EE8BD0C-0721-492A-8AC1-86517A9E1AA2}"/>
              </a:ext>
            </a:extLst>
          </p:cNvPr>
          <p:cNvSpPr txBox="1"/>
          <p:nvPr/>
        </p:nvSpPr>
        <p:spPr>
          <a:xfrm>
            <a:off x="8388669" y="6556110"/>
            <a:ext cx="14542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Area</a:t>
            </a:r>
          </a:p>
          <a:p>
            <a:pPr algn="ctr"/>
            <a:r>
              <a:rPr lang="en-GB" sz="1100" b="1" dirty="0"/>
              <a:t>Circumference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09C9BA99-F3B7-41D2-8175-FB13430B9B69}"/>
              </a:ext>
            </a:extLst>
          </p:cNvPr>
          <p:cNvCxnSpPr>
            <a:cxnSpLocks/>
          </p:cNvCxnSpPr>
          <p:nvPr/>
        </p:nvCxnSpPr>
        <p:spPr>
          <a:xfrm>
            <a:off x="7096588" y="2595772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744BCF67-EDDC-4944-B334-276084F4E4F0}"/>
              </a:ext>
            </a:extLst>
          </p:cNvPr>
          <p:cNvCxnSpPr>
            <a:cxnSpLocks/>
          </p:cNvCxnSpPr>
          <p:nvPr/>
        </p:nvCxnSpPr>
        <p:spPr>
          <a:xfrm flipH="1" flipV="1">
            <a:off x="4947673" y="1496786"/>
            <a:ext cx="8367" cy="401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981CA50B-F59A-41C0-8EE6-EB9E87EF8263}"/>
              </a:ext>
            </a:extLst>
          </p:cNvPr>
          <p:cNvCxnSpPr>
            <a:cxnSpLocks/>
          </p:cNvCxnSpPr>
          <p:nvPr/>
        </p:nvCxnSpPr>
        <p:spPr>
          <a:xfrm>
            <a:off x="4312401" y="2627387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Rectangle 212">
            <a:extLst>
              <a:ext uri="{FF2B5EF4-FFF2-40B4-BE49-F238E27FC236}">
                <a16:creationId xmlns:a16="http://schemas.microsoft.com/office/drawing/2014/main" id="{362F45D5-EC68-4910-B61A-D183A4D8A9F4}"/>
              </a:ext>
            </a:extLst>
          </p:cNvPr>
          <p:cNvSpPr/>
          <p:nvPr/>
        </p:nvSpPr>
        <p:spPr>
          <a:xfrm>
            <a:off x="3918528" y="2852972"/>
            <a:ext cx="950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00" b="1" dirty="0"/>
              <a:t>Algebraic reasoning</a:t>
            </a:r>
          </a:p>
        </p:txBody>
      </p: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9A7A4961-99E8-4B4A-B2F0-7AFAB31F6935}"/>
              </a:ext>
            </a:extLst>
          </p:cNvPr>
          <p:cNvCxnSpPr>
            <a:cxnSpLocks/>
          </p:cNvCxnSpPr>
          <p:nvPr/>
        </p:nvCxnSpPr>
        <p:spPr>
          <a:xfrm flipV="1">
            <a:off x="3288599" y="1710937"/>
            <a:ext cx="0" cy="206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TextBox 217">
            <a:extLst>
              <a:ext uri="{FF2B5EF4-FFF2-40B4-BE49-F238E27FC236}">
                <a16:creationId xmlns:a16="http://schemas.microsoft.com/office/drawing/2014/main" id="{920EA162-BEA7-4910-AEB7-B89367513C19}"/>
              </a:ext>
            </a:extLst>
          </p:cNvPr>
          <p:cNvSpPr txBox="1"/>
          <p:nvPr/>
        </p:nvSpPr>
        <p:spPr>
          <a:xfrm>
            <a:off x="2844926" y="1360910"/>
            <a:ext cx="143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Combined transformations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5328986-B0C9-4EEB-A42E-3EF99A0AC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329" y="7464852"/>
            <a:ext cx="463336" cy="4572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5DE163C-C1C9-4D4A-A848-A54B46B0F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234" y="5295231"/>
            <a:ext cx="621846" cy="6279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A944303-0D20-489A-A3C7-70C3EE985E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7655" y="5851742"/>
            <a:ext cx="536494" cy="5121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3CC047A-CCA2-479D-BF71-65EB5AE28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20913">
            <a:off x="8573870" y="5497943"/>
            <a:ext cx="695004" cy="6950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7E66468-008A-4416-AEA5-1628822823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7951" y="2900025"/>
            <a:ext cx="548688" cy="35969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E225A69-6657-4D80-ABAA-93B49442F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63965" y="8363462"/>
            <a:ext cx="522483" cy="53052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8C24C9B-9BCF-4A0D-95C0-A5F57B9E1F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 flipV="1">
            <a:off x="1067795" y="3350397"/>
            <a:ext cx="560881" cy="62053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19D079A-4E59-421F-906B-5ED4D74AE8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527" y="2321697"/>
            <a:ext cx="731330" cy="73133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D4E471A-7206-4411-A49A-21B8ABDF0C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5654" y="699994"/>
            <a:ext cx="634039" cy="43285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FAEBD9B-BED5-46FE-83DD-F4379D0D6B9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4253" y="2909285"/>
            <a:ext cx="548688" cy="480756"/>
          </a:xfrm>
          <a:prstGeom prst="rect">
            <a:avLst/>
          </a:prstGeom>
        </p:spPr>
      </p:pic>
      <p:sp>
        <p:nvSpPr>
          <p:cNvPr id="223" name="TextBox 222">
            <a:extLst>
              <a:ext uri="{FF2B5EF4-FFF2-40B4-BE49-F238E27FC236}">
                <a16:creationId xmlns:a16="http://schemas.microsoft.com/office/drawing/2014/main" id="{860C324A-562B-4BA5-BFBF-1A296D8B2DCF}"/>
              </a:ext>
            </a:extLst>
          </p:cNvPr>
          <p:cNvSpPr txBox="1"/>
          <p:nvPr/>
        </p:nvSpPr>
        <p:spPr>
          <a:xfrm>
            <a:off x="1007551" y="1900629"/>
            <a:ext cx="1406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Listing and 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describing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DB85171-8313-4FCB-B793-47711FF8EDB1}"/>
              </a:ext>
            </a:extLst>
          </p:cNvPr>
          <p:cNvCxnSpPr>
            <a:cxnSpLocks/>
          </p:cNvCxnSpPr>
          <p:nvPr/>
        </p:nvCxnSpPr>
        <p:spPr>
          <a:xfrm flipV="1">
            <a:off x="1869155" y="1703276"/>
            <a:ext cx="110487" cy="128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C579ECF-6BE1-44B7-B098-E8726B4A8AAD}"/>
              </a:ext>
            </a:extLst>
          </p:cNvPr>
          <p:cNvCxnSpPr>
            <a:cxnSpLocks/>
          </p:cNvCxnSpPr>
          <p:nvPr/>
        </p:nvCxnSpPr>
        <p:spPr>
          <a:xfrm flipV="1">
            <a:off x="4545757" y="1777175"/>
            <a:ext cx="0" cy="175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9E4BA94-87A2-497B-8051-D2C48CADFEFB}"/>
              </a:ext>
            </a:extLst>
          </p:cNvPr>
          <p:cNvCxnSpPr>
            <a:cxnSpLocks/>
          </p:cNvCxnSpPr>
          <p:nvPr/>
        </p:nvCxnSpPr>
        <p:spPr>
          <a:xfrm flipV="1">
            <a:off x="7176781" y="1636617"/>
            <a:ext cx="51092" cy="226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TextBox 226">
            <a:extLst>
              <a:ext uri="{FF2B5EF4-FFF2-40B4-BE49-F238E27FC236}">
                <a16:creationId xmlns:a16="http://schemas.microsoft.com/office/drawing/2014/main" id="{3E68EF00-0F20-484A-B9A1-A5C020071A9F}"/>
              </a:ext>
            </a:extLst>
          </p:cNvPr>
          <p:cNvSpPr txBox="1"/>
          <p:nvPr/>
        </p:nvSpPr>
        <p:spPr>
          <a:xfrm>
            <a:off x="4851286" y="2722637"/>
            <a:ext cx="7505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Functions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093289B-5896-4BC5-BBD8-AE253D00D561}"/>
              </a:ext>
            </a:extLst>
          </p:cNvPr>
          <p:cNvCxnSpPr>
            <a:endCxn id="227" idx="0"/>
          </p:cNvCxnSpPr>
          <p:nvPr/>
        </p:nvCxnSpPr>
        <p:spPr>
          <a:xfrm flipH="1">
            <a:off x="5226549" y="2627515"/>
            <a:ext cx="120560" cy="95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F877105B-8A0F-4FA7-811A-F8B3DACE9F72}"/>
              </a:ext>
            </a:extLst>
          </p:cNvPr>
          <p:cNvSpPr txBox="1"/>
          <p:nvPr/>
        </p:nvSpPr>
        <p:spPr>
          <a:xfrm>
            <a:off x="3549837" y="12126695"/>
            <a:ext cx="11737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Draw and interpret graphs</a:t>
            </a: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FFCBE85C-1523-42E2-8EE5-C0911875F1D7}"/>
              </a:ext>
            </a:extLst>
          </p:cNvPr>
          <p:cNvSpPr/>
          <p:nvPr/>
        </p:nvSpPr>
        <p:spPr>
          <a:xfrm>
            <a:off x="2103369" y="10164656"/>
            <a:ext cx="11257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Fractions and % of amounts</a:t>
            </a:r>
          </a:p>
        </p:txBody>
      </p: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2111BB69-4506-454C-B0D3-00FEF7044FBA}"/>
              </a:ext>
            </a:extLst>
          </p:cNvPr>
          <p:cNvCxnSpPr>
            <a:cxnSpLocks/>
          </p:cNvCxnSpPr>
          <p:nvPr/>
        </p:nvCxnSpPr>
        <p:spPr>
          <a:xfrm>
            <a:off x="2706891" y="10627462"/>
            <a:ext cx="111876" cy="154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0BD66756-1A41-4BDE-888B-8BC62B43CC2F}"/>
              </a:ext>
            </a:extLst>
          </p:cNvPr>
          <p:cNvCxnSpPr>
            <a:cxnSpLocks/>
          </p:cNvCxnSpPr>
          <p:nvPr/>
        </p:nvCxnSpPr>
        <p:spPr>
          <a:xfrm flipV="1">
            <a:off x="8742806" y="2066028"/>
            <a:ext cx="110964" cy="313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Rectangle 311">
            <a:extLst>
              <a:ext uri="{FF2B5EF4-FFF2-40B4-BE49-F238E27FC236}">
                <a16:creationId xmlns:a16="http://schemas.microsoft.com/office/drawing/2014/main" id="{45708123-7D34-40E8-89A5-17608EA81A7B}"/>
              </a:ext>
            </a:extLst>
          </p:cNvPr>
          <p:cNvSpPr/>
          <p:nvPr/>
        </p:nvSpPr>
        <p:spPr>
          <a:xfrm>
            <a:off x="7927502" y="1535959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b="1" dirty="0"/>
              <a:t>Nth term, </a:t>
            </a:r>
          </a:p>
          <a:p>
            <a:pPr algn="ctr"/>
            <a:r>
              <a:rPr lang="en-GB" sz="1200" b="1" dirty="0"/>
              <a:t>Quadratic sequences</a:t>
            </a:r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7D68B478-695C-4602-8C46-739F8C06199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77785" y="11672973"/>
            <a:ext cx="1296862" cy="440787"/>
          </a:xfrm>
          <a:prstGeom prst="rect">
            <a:avLst/>
          </a:prstGeom>
        </p:spPr>
      </p:pic>
      <p:sp>
        <p:nvSpPr>
          <p:cNvPr id="229" name="TextBox 228">
            <a:extLst>
              <a:ext uri="{FF2B5EF4-FFF2-40B4-BE49-F238E27FC236}">
                <a16:creationId xmlns:a16="http://schemas.microsoft.com/office/drawing/2014/main" id="{C86C85AC-D190-43E4-819A-7B9215CB5E17}"/>
              </a:ext>
            </a:extLst>
          </p:cNvPr>
          <p:cNvSpPr txBox="1"/>
          <p:nvPr/>
        </p:nvSpPr>
        <p:spPr>
          <a:xfrm>
            <a:off x="700492" y="1385854"/>
            <a:ext cx="1406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Show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</a:rPr>
              <a:t> that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8528CC-BD02-46FB-9FBF-CC1CC9F020A8}"/>
              </a:ext>
            </a:extLst>
          </p:cNvPr>
          <p:cNvSpPr txBox="1"/>
          <p:nvPr/>
        </p:nvSpPr>
        <p:spPr>
          <a:xfrm>
            <a:off x="7047641" y="1296731"/>
            <a:ext cx="879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Gradients and lines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405EE9-DA9E-439C-837D-65E029B374F6}"/>
              </a:ext>
            </a:extLst>
          </p:cNvPr>
          <p:cNvSpPr txBox="1"/>
          <p:nvPr/>
        </p:nvSpPr>
        <p:spPr>
          <a:xfrm>
            <a:off x="6859845" y="2856720"/>
            <a:ext cx="979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Non linear graphs</a:t>
            </a:r>
            <a:endParaRPr lang="en-GB" b="1" dirty="0"/>
          </a:p>
        </p:txBody>
      </p: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585E0964-831C-4874-9BCC-ECC7E7CE0280}"/>
              </a:ext>
            </a:extLst>
          </p:cNvPr>
          <p:cNvCxnSpPr>
            <a:cxnSpLocks/>
          </p:cNvCxnSpPr>
          <p:nvPr/>
        </p:nvCxnSpPr>
        <p:spPr>
          <a:xfrm flipV="1">
            <a:off x="6385921" y="1664432"/>
            <a:ext cx="51092" cy="226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7ACAE40-1F72-470F-9E78-A36A98972589}"/>
              </a:ext>
            </a:extLst>
          </p:cNvPr>
          <p:cNvSpPr txBox="1"/>
          <p:nvPr/>
        </p:nvSpPr>
        <p:spPr>
          <a:xfrm>
            <a:off x="6203198" y="1310827"/>
            <a:ext cx="795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Conversion graphs</a:t>
            </a:r>
          </a:p>
        </p:txBody>
      </p:sp>
      <p:cxnSp>
        <p:nvCxnSpPr>
          <p:cNvPr id="231" name="Straight Arrow Connector 230">
            <a:extLst>
              <a:ext uri="{FF2B5EF4-FFF2-40B4-BE49-F238E27FC236}">
                <a16:creationId xmlns:a16="http://schemas.microsoft.com/office/drawing/2014/main" id="{67D6426F-335B-4973-A262-3A3C75472E28}"/>
              </a:ext>
            </a:extLst>
          </p:cNvPr>
          <p:cNvCxnSpPr>
            <a:cxnSpLocks/>
          </p:cNvCxnSpPr>
          <p:nvPr/>
        </p:nvCxnSpPr>
        <p:spPr>
          <a:xfrm>
            <a:off x="6137028" y="2587728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01D5BF8-E06F-4AC4-BDF3-38AB09722FFE}"/>
              </a:ext>
            </a:extLst>
          </p:cNvPr>
          <p:cNvSpPr txBox="1"/>
          <p:nvPr/>
        </p:nvSpPr>
        <p:spPr>
          <a:xfrm>
            <a:off x="5965484" y="2798319"/>
            <a:ext cx="936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Speed and distance time graphs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C94052-0692-4281-92D0-F674F60D2741}"/>
              </a:ext>
            </a:extLst>
          </p:cNvPr>
          <p:cNvSpPr txBox="1"/>
          <p:nvPr/>
        </p:nvSpPr>
        <p:spPr>
          <a:xfrm>
            <a:off x="4602240" y="1173169"/>
            <a:ext cx="1074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Expanding and factorising</a:t>
            </a:r>
          </a:p>
        </p:txBody>
      </p:sp>
      <p:cxnSp>
        <p:nvCxnSpPr>
          <p:cNvPr id="232" name="Straight Arrow Connector 231">
            <a:extLst>
              <a:ext uri="{FF2B5EF4-FFF2-40B4-BE49-F238E27FC236}">
                <a16:creationId xmlns:a16="http://schemas.microsoft.com/office/drawing/2014/main" id="{C152BC34-248F-4D90-842F-144165C96FB1}"/>
              </a:ext>
            </a:extLst>
          </p:cNvPr>
          <p:cNvCxnSpPr>
            <a:cxnSpLocks/>
          </p:cNvCxnSpPr>
          <p:nvPr/>
        </p:nvCxnSpPr>
        <p:spPr>
          <a:xfrm flipV="1">
            <a:off x="5588673" y="1732104"/>
            <a:ext cx="0" cy="175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B050832D-B6DA-4D3E-BDD8-D8CB26BB0EE8}"/>
              </a:ext>
            </a:extLst>
          </p:cNvPr>
          <p:cNvSpPr txBox="1"/>
          <p:nvPr/>
        </p:nvSpPr>
        <p:spPr>
          <a:xfrm>
            <a:off x="5268244" y="1429586"/>
            <a:ext cx="884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Rearranging formulae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FBB10BB-9784-4D2D-A86F-CAF2EF2FD59E}"/>
              </a:ext>
            </a:extLst>
          </p:cNvPr>
          <p:cNvSpPr txBox="1"/>
          <p:nvPr/>
        </p:nvSpPr>
        <p:spPr>
          <a:xfrm>
            <a:off x="3991885" y="1475558"/>
            <a:ext cx="958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Multiplicative reasoning</a:t>
            </a:r>
          </a:p>
        </p:txBody>
      </p:sp>
      <p:cxnSp>
        <p:nvCxnSpPr>
          <p:cNvPr id="233" name="Straight Arrow Connector 232">
            <a:extLst>
              <a:ext uri="{FF2B5EF4-FFF2-40B4-BE49-F238E27FC236}">
                <a16:creationId xmlns:a16="http://schemas.microsoft.com/office/drawing/2014/main" id="{A3DD6551-E206-4B1D-B29F-3DB2D0A9DF3D}"/>
              </a:ext>
            </a:extLst>
          </p:cNvPr>
          <p:cNvCxnSpPr>
            <a:cxnSpLocks/>
          </p:cNvCxnSpPr>
          <p:nvPr/>
        </p:nvCxnSpPr>
        <p:spPr>
          <a:xfrm flipH="1" flipV="1">
            <a:off x="3904350" y="1476208"/>
            <a:ext cx="98713" cy="439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0F4CA89B-E96C-44E6-9BA3-FED201B02E77}"/>
              </a:ext>
            </a:extLst>
          </p:cNvPr>
          <p:cNvSpPr txBox="1"/>
          <p:nvPr/>
        </p:nvSpPr>
        <p:spPr>
          <a:xfrm>
            <a:off x="3612155" y="1084703"/>
            <a:ext cx="74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Geometric reasoning</a:t>
            </a:r>
          </a:p>
        </p:txBody>
      </p:sp>
      <p:cxnSp>
        <p:nvCxnSpPr>
          <p:cNvPr id="235" name="Straight Arrow Connector 234">
            <a:extLst>
              <a:ext uri="{FF2B5EF4-FFF2-40B4-BE49-F238E27FC236}">
                <a16:creationId xmlns:a16="http://schemas.microsoft.com/office/drawing/2014/main" id="{CD9615C1-B585-4F5B-8D48-6EC1EE80EFF3}"/>
              </a:ext>
            </a:extLst>
          </p:cNvPr>
          <p:cNvCxnSpPr>
            <a:cxnSpLocks/>
          </p:cNvCxnSpPr>
          <p:nvPr/>
        </p:nvCxnSpPr>
        <p:spPr>
          <a:xfrm>
            <a:off x="3466298" y="2628783"/>
            <a:ext cx="76681" cy="203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1595DCB5-B7A5-48D6-97EC-699FA8B6D2AC}"/>
              </a:ext>
            </a:extLst>
          </p:cNvPr>
          <p:cNvSpPr txBox="1"/>
          <p:nvPr/>
        </p:nvSpPr>
        <p:spPr>
          <a:xfrm>
            <a:off x="3078506" y="2775972"/>
            <a:ext cx="915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Constructions</a:t>
            </a:r>
          </a:p>
        </p:txBody>
      </p:sp>
      <p:cxnSp>
        <p:nvCxnSpPr>
          <p:cNvPr id="240" name="Straight Arrow Connector 239">
            <a:extLst>
              <a:ext uri="{FF2B5EF4-FFF2-40B4-BE49-F238E27FC236}">
                <a16:creationId xmlns:a16="http://schemas.microsoft.com/office/drawing/2014/main" id="{A6BE2035-6873-475E-BB80-FEB24B789A3E}"/>
              </a:ext>
            </a:extLst>
          </p:cNvPr>
          <p:cNvCxnSpPr>
            <a:cxnSpLocks/>
          </p:cNvCxnSpPr>
          <p:nvPr/>
        </p:nvCxnSpPr>
        <p:spPr>
          <a:xfrm>
            <a:off x="2693738" y="2618776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3D2D8426-1579-41E2-BF96-FD53A0BEADD7}"/>
              </a:ext>
            </a:extLst>
          </p:cNvPr>
          <p:cNvSpPr txBox="1"/>
          <p:nvPr/>
        </p:nvSpPr>
        <p:spPr>
          <a:xfrm>
            <a:off x="2592922" y="2879614"/>
            <a:ext cx="436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loci</a:t>
            </a:r>
          </a:p>
        </p:txBody>
      </p:sp>
      <p:cxnSp>
        <p:nvCxnSpPr>
          <p:cNvPr id="242" name="Straight Arrow Connector 241">
            <a:extLst>
              <a:ext uri="{FF2B5EF4-FFF2-40B4-BE49-F238E27FC236}">
                <a16:creationId xmlns:a16="http://schemas.microsoft.com/office/drawing/2014/main" id="{97241E87-9ABE-4360-993E-A2BECA3C8082}"/>
              </a:ext>
            </a:extLst>
          </p:cNvPr>
          <p:cNvCxnSpPr>
            <a:cxnSpLocks/>
          </p:cNvCxnSpPr>
          <p:nvPr/>
        </p:nvCxnSpPr>
        <p:spPr>
          <a:xfrm flipH="1" flipV="1">
            <a:off x="2506709" y="1411972"/>
            <a:ext cx="143825" cy="621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7BBF76DC-D828-437B-8AED-C5AF890AC025}"/>
              </a:ext>
            </a:extLst>
          </p:cNvPr>
          <p:cNvSpPr txBox="1"/>
          <p:nvPr/>
        </p:nvSpPr>
        <p:spPr>
          <a:xfrm>
            <a:off x="2152930" y="1072204"/>
            <a:ext cx="104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Describing transformations</a:t>
            </a:r>
          </a:p>
        </p:txBody>
      </p: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0510B9F9-CB9B-4F65-913A-3C476C35F337}"/>
              </a:ext>
            </a:extLst>
          </p:cNvPr>
          <p:cNvCxnSpPr>
            <a:cxnSpLocks/>
          </p:cNvCxnSpPr>
          <p:nvPr/>
        </p:nvCxnSpPr>
        <p:spPr>
          <a:xfrm flipV="1">
            <a:off x="1161598" y="1703276"/>
            <a:ext cx="626196" cy="22487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BC6B3330-E6E6-4B6F-8154-D496E233FD30}"/>
              </a:ext>
            </a:extLst>
          </p:cNvPr>
          <p:cNvCxnSpPr>
            <a:cxnSpLocks/>
          </p:cNvCxnSpPr>
          <p:nvPr/>
        </p:nvCxnSpPr>
        <p:spPr>
          <a:xfrm>
            <a:off x="1818328" y="2590435"/>
            <a:ext cx="27728" cy="27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FB7D88B9-F838-4298-A685-2EA36F9733F3}"/>
              </a:ext>
            </a:extLst>
          </p:cNvPr>
          <p:cNvCxnSpPr>
            <a:cxnSpLocks/>
          </p:cNvCxnSpPr>
          <p:nvPr/>
        </p:nvCxnSpPr>
        <p:spPr>
          <a:xfrm flipH="1">
            <a:off x="1274597" y="2401632"/>
            <a:ext cx="250194" cy="213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6ED17467-77DA-4297-AED8-9951FC9CD689}"/>
              </a:ext>
            </a:extLst>
          </p:cNvPr>
          <p:cNvCxnSpPr>
            <a:cxnSpLocks/>
          </p:cNvCxnSpPr>
          <p:nvPr/>
        </p:nvCxnSpPr>
        <p:spPr>
          <a:xfrm flipH="1">
            <a:off x="928947" y="2028163"/>
            <a:ext cx="250194" cy="213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>
            <a:extLst>
              <a:ext uri="{FF2B5EF4-FFF2-40B4-BE49-F238E27FC236}">
                <a16:creationId xmlns:a16="http://schemas.microsoft.com/office/drawing/2014/main" id="{E24356ED-C534-4C59-BD26-86B6D8E08C40}"/>
              </a:ext>
            </a:extLst>
          </p:cNvPr>
          <p:cNvSpPr txBox="1"/>
          <p:nvPr/>
        </p:nvSpPr>
        <p:spPr>
          <a:xfrm>
            <a:off x="1634815" y="1393127"/>
            <a:ext cx="861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Product rule for counting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1B699EF-CA12-46B9-A5B0-3CB008A964FB}"/>
              </a:ext>
            </a:extLst>
          </p:cNvPr>
          <p:cNvSpPr txBox="1"/>
          <p:nvPr/>
        </p:nvSpPr>
        <p:spPr>
          <a:xfrm>
            <a:off x="1688821" y="2812712"/>
            <a:ext cx="9059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Probability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18428764-1D63-4E17-BFFA-1A1813E582FC}"/>
              </a:ext>
            </a:extLst>
          </p:cNvPr>
          <p:cNvSpPr txBox="1"/>
          <p:nvPr/>
        </p:nvSpPr>
        <p:spPr>
          <a:xfrm>
            <a:off x="971082" y="2561826"/>
            <a:ext cx="102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Plans and elevations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40322296-4AA0-4EAB-8969-FD67289BFF65}"/>
              </a:ext>
            </a:extLst>
          </p:cNvPr>
          <p:cNvSpPr txBox="1"/>
          <p:nvPr/>
        </p:nvSpPr>
        <p:spPr>
          <a:xfrm>
            <a:off x="754613" y="2172456"/>
            <a:ext cx="695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Scatter diagrams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6E67C087-EB7A-4042-9DB2-B71532BDF6B3}"/>
              </a:ext>
            </a:extLst>
          </p:cNvPr>
          <p:cNvCxnSpPr>
            <a:cxnSpLocks/>
          </p:cNvCxnSpPr>
          <p:nvPr/>
        </p:nvCxnSpPr>
        <p:spPr>
          <a:xfrm flipH="1">
            <a:off x="789619" y="1686154"/>
            <a:ext cx="363597" cy="203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A1C58F38-1B33-4690-BF47-567AC60BA7FE}"/>
              </a:ext>
            </a:extLst>
          </p:cNvPr>
          <p:cNvSpPr txBox="1"/>
          <p:nvPr/>
        </p:nvSpPr>
        <p:spPr>
          <a:xfrm>
            <a:off x="133662" y="1779552"/>
            <a:ext cx="771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Congruent triangles</a:t>
            </a:r>
          </a:p>
        </p:txBody>
      </p: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88CEBB87-40C5-4FB8-85B7-72AF2AF8483A}"/>
              </a:ext>
            </a:extLst>
          </p:cNvPr>
          <p:cNvCxnSpPr>
            <a:cxnSpLocks/>
          </p:cNvCxnSpPr>
          <p:nvPr/>
        </p:nvCxnSpPr>
        <p:spPr>
          <a:xfrm flipH="1">
            <a:off x="812556" y="1399509"/>
            <a:ext cx="226825" cy="43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7F6F4315-34AC-4CA0-8E74-8F7836F6BA8F}"/>
              </a:ext>
            </a:extLst>
          </p:cNvPr>
          <p:cNvSpPr txBox="1"/>
          <p:nvPr/>
        </p:nvSpPr>
        <p:spPr>
          <a:xfrm>
            <a:off x="308484" y="1310827"/>
            <a:ext cx="631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Vectors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4135BD3-3C27-3052-ABE6-BD956DB9977E}"/>
              </a:ext>
            </a:extLst>
          </p:cNvPr>
          <p:cNvSpPr/>
          <p:nvPr/>
        </p:nvSpPr>
        <p:spPr>
          <a:xfrm>
            <a:off x="241435" y="10438275"/>
            <a:ext cx="10005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Factors &amp; multiples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8773715-6F53-2A72-E855-7E0B8127054A}"/>
              </a:ext>
            </a:extLst>
          </p:cNvPr>
          <p:cNvSpPr/>
          <p:nvPr/>
        </p:nvSpPr>
        <p:spPr>
          <a:xfrm>
            <a:off x="106581" y="8805910"/>
            <a:ext cx="12490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Measuring angles</a:t>
            </a:r>
          </a:p>
          <a:p>
            <a:endParaRPr lang="en-GB" sz="11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C54EB0-7970-6B59-980B-317EADFF77F2}"/>
              </a:ext>
            </a:extLst>
          </p:cNvPr>
          <p:cNvSpPr/>
          <p:nvPr/>
        </p:nvSpPr>
        <p:spPr>
          <a:xfrm>
            <a:off x="8406721" y="8985353"/>
            <a:ext cx="9108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Sample space diagrams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777F29-7848-7AA6-E0D4-3E2D40878CA3}"/>
              </a:ext>
            </a:extLst>
          </p:cNvPr>
          <p:cNvSpPr/>
          <p:nvPr/>
        </p:nvSpPr>
        <p:spPr>
          <a:xfrm>
            <a:off x="8921372" y="7316266"/>
            <a:ext cx="6965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Pie charts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638FB79-65A5-90D4-9629-1557C228BCCF}"/>
              </a:ext>
            </a:extLst>
          </p:cNvPr>
          <p:cNvSpPr/>
          <p:nvPr/>
        </p:nvSpPr>
        <p:spPr>
          <a:xfrm>
            <a:off x="8931645" y="7888624"/>
            <a:ext cx="69659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nth term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CBB8503-0600-FC8F-8376-0683438C5E94}"/>
              </a:ext>
            </a:extLst>
          </p:cNvPr>
          <p:cNvSpPr txBox="1"/>
          <p:nvPr/>
        </p:nvSpPr>
        <p:spPr>
          <a:xfrm rot="6944219">
            <a:off x="729905" y="4575339"/>
            <a:ext cx="158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Transformations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Equations / angles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Trigonometry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9FEACC8-4834-D5C6-EEFE-A71BA47AAF7C}"/>
              </a:ext>
            </a:extLst>
          </p:cNvPr>
          <p:cNvSpPr/>
          <p:nvPr/>
        </p:nvSpPr>
        <p:spPr>
          <a:xfrm>
            <a:off x="6613613" y="7073694"/>
            <a:ext cx="100893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Equations</a:t>
            </a:r>
          </a:p>
          <a:p>
            <a:pPr algn="ctr"/>
            <a:r>
              <a:rPr lang="en-GB" sz="1100" b="1" dirty="0"/>
              <a:t>Inequalities</a:t>
            </a:r>
          </a:p>
          <a:p>
            <a:pPr algn="ctr"/>
            <a:r>
              <a:rPr lang="en-GB" sz="1100" b="1" dirty="0"/>
              <a:t>Formulae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F1B38BF1-254B-80E2-D76E-50DFB5B5435E}"/>
              </a:ext>
            </a:extLst>
          </p:cNvPr>
          <p:cNvSpPr/>
          <p:nvPr/>
        </p:nvSpPr>
        <p:spPr>
          <a:xfrm>
            <a:off x="2422536" y="6029083"/>
            <a:ext cx="12704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Using compasses</a:t>
            </a:r>
          </a:p>
        </p:txBody>
      </p:sp>
      <p:pic>
        <p:nvPicPr>
          <p:cNvPr id="187" name="Picture 186">
            <a:extLst>
              <a:ext uri="{FF2B5EF4-FFF2-40B4-BE49-F238E27FC236}">
                <a16:creationId xmlns:a16="http://schemas.microsoft.com/office/drawing/2014/main" id="{5247518C-F3CF-FB85-E431-63080074A4A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62" y="6734444"/>
            <a:ext cx="560881" cy="512108"/>
          </a:xfrm>
          <a:prstGeom prst="rect">
            <a:avLst/>
          </a:prstGeom>
        </p:spPr>
      </p:pic>
      <p:sp>
        <p:nvSpPr>
          <p:cNvPr id="192" name="Rectangle 191">
            <a:extLst>
              <a:ext uri="{FF2B5EF4-FFF2-40B4-BE49-F238E27FC236}">
                <a16:creationId xmlns:a16="http://schemas.microsoft.com/office/drawing/2014/main" id="{6AAC8E47-7A22-3472-218A-C1C001F9BB70}"/>
              </a:ext>
            </a:extLst>
          </p:cNvPr>
          <p:cNvSpPr/>
          <p:nvPr/>
        </p:nvSpPr>
        <p:spPr>
          <a:xfrm>
            <a:off x="195274" y="6047171"/>
            <a:ext cx="9732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Venn diagrams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8FAC26C9-6B8A-C132-78DA-2C2B9C7D0247}"/>
              </a:ext>
            </a:extLst>
          </p:cNvPr>
          <p:cNvSpPr/>
          <p:nvPr/>
        </p:nvSpPr>
        <p:spPr>
          <a:xfrm>
            <a:off x="231569" y="4351880"/>
            <a:ext cx="9732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Reflection</a:t>
            </a:r>
          </a:p>
          <a:p>
            <a:r>
              <a:rPr lang="en-GB" sz="1100" b="1" dirty="0"/>
              <a:t>Rotation</a:t>
            </a:r>
          </a:p>
          <a:p>
            <a:r>
              <a:rPr lang="en-GB" sz="1100" b="1" dirty="0"/>
              <a:t>Enlargement</a:t>
            </a:r>
          </a:p>
          <a:p>
            <a:r>
              <a:rPr lang="en-GB" sz="1100" b="1" dirty="0"/>
              <a:t>Translation</a:t>
            </a: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B95D6442-A70A-C3B2-5B92-6E47C171FD51}"/>
              </a:ext>
            </a:extLst>
          </p:cNvPr>
          <p:cNvSpPr/>
          <p:nvPr/>
        </p:nvSpPr>
        <p:spPr>
          <a:xfrm>
            <a:off x="1748908" y="4951341"/>
            <a:ext cx="11117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Simultaneous equations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0D4EC11E-D676-7304-923A-11172D4D27B3}"/>
              </a:ext>
            </a:extLst>
          </p:cNvPr>
          <p:cNvSpPr txBox="1"/>
          <p:nvPr/>
        </p:nvSpPr>
        <p:spPr>
          <a:xfrm>
            <a:off x="3830751" y="3761055"/>
            <a:ext cx="960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Algebraic fractions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6E5148E6-41C5-F783-8F93-249D69838147}"/>
              </a:ext>
            </a:extLst>
          </p:cNvPr>
          <p:cNvSpPr/>
          <p:nvPr/>
        </p:nvSpPr>
        <p:spPr>
          <a:xfrm>
            <a:off x="4891189" y="4800913"/>
            <a:ext cx="10326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Tree diagrams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7F50B632-CC67-EA18-22FD-F2F26F7881BC}"/>
              </a:ext>
            </a:extLst>
          </p:cNvPr>
          <p:cNvSpPr/>
          <p:nvPr/>
        </p:nvSpPr>
        <p:spPr>
          <a:xfrm>
            <a:off x="5953114" y="3738353"/>
            <a:ext cx="8472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Surface area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BB33C33F-8764-1822-2A15-B2ACE7EAEF71}"/>
              </a:ext>
            </a:extLst>
          </p:cNvPr>
          <p:cNvSpPr/>
          <p:nvPr/>
        </p:nvSpPr>
        <p:spPr>
          <a:xfrm>
            <a:off x="6527112" y="3739122"/>
            <a:ext cx="8472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Cubic graphs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4A9846B3-16D7-D846-6835-45DF7D1BA4AE}"/>
              </a:ext>
            </a:extLst>
          </p:cNvPr>
          <p:cNvSpPr/>
          <p:nvPr/>
        </p:nvSpPr>
        <p:spPr>
          <a:xfrm>
            <a:off x="7344762" y="4870833"/>
            <a:ext cx="82185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/>
              <a:t>Stem and leaf diagram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981E9359-E4F7-D657-95BD-95181FF7AC8D}"/>
              </a:ext>
            </a:extLst>
          </p:cNvPr>
          <p:cNvSpPr/>
          <p:nvPr/>
        </p:nvSpPr>
        <p:spPr>
          <a:xfrm>
            <a:off x="8221848" y="4549530"/>
            <a:ext cx="11528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SOHCAHTOA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1B21546A-76FD-7B6F-5276-07046A1BACDF}"/>
              </a:ext>
            </a:extLst>
          </p:cNvPr>
          <p:cNvSpPr/>
          <p:nvPr/>
        </p:nvSpPr>
        <p:spPr>
          <a:xfrm>
            <a:off x="7451118" y="3281519"/>
            <a:ext cx="1152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Simultaneous equations</a:t>
            </a:r>
          </a:p>
        </p:txBody>
      </p:sp>
    </p:spTree>
    <p:extLst>
      <p:ext uri="{BB962C8B-B14F-4D97-AF65-F5344CB8AC3E}">
        <p14:creationId xmlns:p14="http://schemas.microsoft.com/office/powerpoint/2010/main" val="4198960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1102</TotalTime>
  <Words>357</Words>
  <Application>Microsoft Office PowerPoint</Application>
  <PresentationFormat>A3 Paper (297x420 mm)</PresentationFormat>
  <Paragraphs>181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Mr. K. Powell</dc:creator>
  <cp:lastModifiedBy>Miss. C. Beswick</cp:lastModifiedBy>
  <cp:revision>93</cp:revision>
  <cp:lastPrinted>2019-11-04T15:53:43Z</cp:lastPrinted>
  <dcterms:created xsi:type="dcterms:W3CDTF">2019-10-25T13:04:27Z</dcterms:created>
  <dcterms:modified xsi:type="dcterms:W3CDTF">2025-06-30T08:41:18Z</dcterms:modified>
</cp:coreProperties>
</file>